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8_F70722A7.xml" ContentType="application/vnd.ms-powerpoint.comments+xml"/>
  <Override PartName="/ppt/notesSlides/notesSlide8.xml" ContentType="application/vnd.openxmlformats-officedocument.presentationml.notesSlide+xml"/>
  <Override PartName="/ppt/comments/modernComment_109_D5F2BD39.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11_17847809.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9" r:id="rId4"/>
    <p:sldId id="260" r:id="rId5"/>
    <p:sldId id="261" r:id="rId6"/>
    <p:sldId id="262" r:id="rId7"/>
    <p:sldId id="264" r:id="rId8"/>
    <p:sldId id="265" r:id="rId9"/>
    <p:sldId id="266" r:id="rId10"/>
    <p:sldId id="268" r:id="rId11"/>
    <p:sldId id="270" r:id="rId12"/>
    <p:sldId id="269" r:id="rId13"/>
    <p:sldId id="271" r:id="rId14"/>
    <p:sldId id="273" r:id="rId15"/>
    <p:sldId id="272" r:id="rId16"/>
    <p:sldId id="276" r:id="rId17"/>
    <p:sldId id="275" r:id="rId18"/>
    <p:sldId id="279" r:id="rId19"/>
    <p:sldId id="277" r:id="rId20"/>
    <p:sldId id="278" r:id="rId2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BF52C0-9915-4136-DE32-7EA179402393}" name="脇　聡志" initials="聡脇" userId="S::6299456103@utac.u-tokyo.ac.jp::01912517-ffca-4274-9541-d04fe686b939"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077"/>
    <p:restoredTop sz="77183"/>
  </p:normalViewPr>
  <p:slideViewPr>
    <p:cSldViewPr snapToGrid="0">
      <p:cViewPr varScale="1">
        <p:scale>
          <a:sx n="94" d="100"/>
          <a:sy n="94" d="100"/>
        </p:scale>
        <p:origin x="7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8/10/relationships/authors" Target="authors.xml"/></Relationships>
</file>

<file path=ppt/comments/modernComment_108_F70722A7.xml><?xml version="1.0" encoding="utf-8"?>
<p188:cmLst xmlns:a="http://schemas.openxmlformats.org/drawingml/2006/main" xmlns:r="http://schemas.openxmlformats.org/officeDocument/2006/relationships" xmlns:p188="http://schemas.microsoft.com/office/powerpoint/2018/8/main">
  <p188:cm id="{08B687AA-0E75-3F43-9EAC-774C1CBA06AD}" authorId="{9FBF52C0-9915-4136-DE32-7EA179402393}" created="2024-01-29T04:17:00.889">
    <ac:txMkLst xmlns:ac="http://schemas.microsoft.com/office/drawing/2013/main/command">
      <pc:docMk xmlns:pc="http://schemas.microsoft.com/office/powerpoint/2013/main/command"/>
      <pc:sldMk xmlns:pc="http://schemas.microsoft.com/office/powerpoint/2013/main/command" cId="4144439975" sldId="264"/>
      <ac:graphicFrameMk id="4" creationId="{B5E61E1E-C712-6FD6-0594-D2A81FB6EE4F}"/>
      <ac:tblMk/>
      <ac:tcMk rowId="1336311992" colId="2971339216"/>
      <ac:txMk cp="0" len="9">
        <ac:context len="10" hash="3833808595"/>
      </ac:txMk>
    </ac:txMkLst>
    <p188:pos x="9182655" y="470215"/>
    <p188:replyLst>
      <p188:reply id="{B3EFBDF7-0578-F148-BA17-C6904EEEFDEB}" authorId="{9FBF52C0-9915-4136-DE32-7EA179402393}" created="2024-01-29T07:29:18.515">
        <p188:txBody>
          <a:bodyPr/>
          <a:lstStyle/>
          <a:p>
            <a:r>
              <a:rPr lang="ja-JP" altLang="en-US"/>
              <a:t>強化学習を適用したBOSSはない。</a:t>
            </a:r>
          </a:p>
        </p188:txBody>
      </p188:reply>
    </p188:replyLst>
    <p188:txBody>
      <a:bodyPr/>
      <a:lstStyle/>
      <a:p>
        <a:r>
          <a:rPr lang="ja-JP" altLang="en-US"/>
          <a:t>GDAの説明の後じゃないと分からない？</a:t>
        </a:r>
      </a:p>
    </p188:txBody>
  </p188:cm>
</p188:cmLst>
</file>

<file path=ppt/comments/modernComment_109_D5F2BD39.xml><?xml version="1.0" encoding="utf-8"?>
<p188:cmLst xmlns:a="http://schemas.openxmlformats.org/drawingml/2006/main" xmlns:r="http://schemas.openxmlformats.org/officeDocument/2006/relationships" xmlns:p188="http://schemas.microsoft.com/office/powerpoint/2018/8/main">
  <p188:cm id="{1C967C37-A620-1D40-BB3A-030D125E4A4C}" authorId="{9FBF52C0-9915-4136-DE32-7EA179402393}" created="2024-01-29T04:51:56.823">
    <ac:txMkLst xmlns:ac="http://schemas.microsoft.com/office/drawing/2013/main/command">
      <pc:docMk xmlns:pc="http://schemas.microsoft.com/office/powerpoint/2013/main/command"/>
      <pc:sldMk xmlns:pc="http://schemas.microsoft.com/office/powerpoint/2013/main/command" cId="3589455161" sldId="265"/>
      <ac:spMk id="2" creationId="{AEF6965F-3B6C-1F6C-2383-6453B5145C94}"/>
      <ac:txMk cp="3" len="21">
        <ac:context len="28" hash="4293462909"/>
      </ac:txMk>
    </ac:txMkLst>
    <p188:pos x="6068236" y="415504"/>
    <p188:txBody>
      <a:bodyPr/>
      <a:lstStyle/>
      <a:p>
        <a:r>
          <a:rPr lang="ja-JP" altLang="en-US"/>
          <a:t>Two-Tower Models自体が新しく提案された手法と見なされないか？</a:t>
        </a:r>
      </a:p>
    </p188:txBody>
  </p188:cm>
</p188:cmLst>
</file>

<file path=ppt/comments/modernComment_111_17847809.xml><?xml version="1.0" encoding="utf-8"?>
<p188:cmLst xmlns:a="http://schemas.openxmlformats.org/drawingml/2006/main" xmlns:r="http://schemas.openxmlformats.org/officeDocument/2006/relationships" xmlns:p188="http://schemas.microsoft.com/office/powerpoint/2018/8/main">
  <p188:cm id="{DFFC0004-4691-0B48-94E8-2DEB8EE13641}" authorId="{9FBF52C0-9915-4136-DE32-7EA179402393}" created="2024-01-29T07:31:11.507">
    <ac:txMkLst xmlns:ac="http://schemas.microsoft.com/office/drawing/2013/main/command">
      <pc:docMk xmlns:pc="http://schemas.microsoft.com/office/powerpoint/2013/main/command"/>
      <pc:sldMk xmlns:pc="http://schemas.microsoft.com/office/powerpoint/2013/main/command" cId="394557449" sldId="273"/>
      <ac:spMk id="3" creationId="{752BCFCF-907E-CB53-F514-DF5B79599B9D}"/>
      <ac:txMk cp="204" len="14">
        <ac:context len="309" hash="3903488775"/>
      </ac:txMk>
    </ac:txMkLst>
    <p188:pos x="2204218" y="3874944"/>
    <p188:txBody>
      <a:bodyPr/>
      <a:lstStyle/>
      <a:p>
        <a:r>
          <a:rPr lang="ja-JP" altLang="en-US"/>
          <a:t>今回は１たい1で問題ない。</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32B4EE-1AD2-F040-9479-272D5F5FF4BC}" type="datetimeFigureOut">
              <a:rPr kumimoji="1" lang="ja-JP" altLang="en-US" smtClean="0"/>
              <a:t>2024/2/9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92A1A4-5981-2442-9A83-28F855769590}" type="slidenum">
              <a:rPr kumimoji="1" lang="ja-JP" altLang="en-US" smtClean="0"/>
              <a:t>‹#›</a:t>
            </a:fld>
            <a:endParaRPr kumimoji="1" lang="ja-JP" altLang="en-US"/>
          </a:p>
        </p:txBody>
      </p:sp>
    </p:spTree>
    <p:extLst>
      <p:ext uri="{BB962C8B-B14F-4D97-AF65-F5344CB8AC3E}">
        <p14:creationId xmlns:p14="http://schemas.microsoft.com/office/powerpoint/2010/main" val="425481223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092A1A4-5981-2442-9A83-28F855769590}" type="slidenum">
              <a:rPr kumimoji="1" lang="ja-JP" altLang="en-US" smtClean="0"/>
              <a:t>1</a:t>
            </a:fld>
            <a:endParaRPr kumimoji="1" lang="ja-JP" altLang="en-US"/>
          </a:p>
        </p:txBody>
      </p:sp>
    </p:spTree>
    <p:extLst>
      <p:ext uri="{BB962C8B-B14F-4D97-AF65-F5344CB8AC3E}">
        <p14:creationId xmlns:p14="http://schemas.microsoft.com/office/powerpoint/2010/main" val="3634562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en-US" altLang="ja-JP" dirty="0"/>
                  <a:t>GNN</a:t>
                </a:r>
                <a:r>
                  <a:rPr kumimoji="1" lang="ja-JP" altLang="en-US"/>
                  <a:t>は先程説明したようにエッジ経由でノードの情報を伝搬させるのですが、ジョブマッチングでは、「応募」や「マッチ、採用」に関する相互作用の数が極端に少なく、十分に情報が伝搬されません。</a:t>
                </a:r>
                <a:endParaRPr kumimoji="1" lang="en-US" altLang="ja-JP" dirty="0"/>
              </a:p>
              <a:p>
                <a:r>
                  <a:rPr kumimoji="1" lang="ja-JP" altLang="en-US"/>
                  <a:t>そこで、我々はラベル付きのエッジを追加する新しいグラフデータ拡張手法を提案します。</a:t>
                </a:r>
                <a:endParaRPr kumimoji="1" lang="en-US" altLang="ja-JP" dirty="0"/>
              </a:p>
              <a:p>
                <a:r>
                  <a:rPr kumimoji="1" lang="ja-JP" altLang="en-US"/>
                  <a:t>ここで注意してほしいのは、従来の</a:t>
                </a:r>
                <a:r>
                  <a:rPr kumimoji="1" lang="en-US" altLang="ja-JP" dirty="0"/>
                  <a:t>GDA</a:t>
                </a:r>
                <a:r>
                  <a:rPr kumimoji="1" lang="ja-JP" altLang="en-US"/>
                  <a:t>手法はすべて単一タイプのエッジを追加するのみで、我々の手法は複数タイプのエッジを追加するという点が従来の手法から進化した点です。</a:t>
                </a:r>
                <a:endParaRPr kumimoji="1" lang="en-US" altLang="ja-JP" dirty="0"/>
              </a:p>
              <a:p>
                <a:r>
                  <a:rPr kumimoji="1" lang="ja-JP" altLang="en-US"/>
                  <a:t>具体的には</a:t>
                </a:r>
                <a:r>
                  <a:rPr kumimoji="1" lang="en-US" altLang="ja-JP" sz="1200" dirty="0">
                    <a:latin typeface="Hiragino Kaku Gothic Pro W3" panose="020B0300000000000000" pitchFamily="34" charset="-128"/>
                    <a:ea typeface="Hiragino Kaku Gothic Pro W3" panose="020B0300000000000000" pitchFamily="34" charset="-128"/>
                  </a:rPr>
                  <a:t>Two-Tower Model</a:t>
                </a:r>
                <a:r>
                  <a:rPr kumimoji="1" lang="ja-JP" altLang="en-US" sz="1200">
                    <a:latin typeface="Hiragino Kaku Gothic Pro W3" panose="020B0300000000000000" pitchFamily="34" charset="-128"/>
                    <a:ea typeface="Hiragino Kaku Gothic Pro W3" panose="020B0300000000000000" pitchFamily="34" charset="-128"/>
                  </a:rPr>
                  <a:t>で計算した</a:t>
                </a:r>
                <a:r>
                  <a:rPr kumimoji="1" lang="en-US" altLang="ja-JP" sz="1200" dirty="0">
                    <a:latin typeface="Hiragino Kaku Gothic Pro W3" panose="020B0300000000000000" pitchFamily="34" charset="-128"/>
                    <a:ea typeface="Hiragino Kaku Gothic Pro W3" panose="020B0300000000000000" pitchFamily="34" charset="-128"/>
                  </a:rPr>
                  <a:t>2</a:t>
                </a:r>
                <a:r>
                  <a:rPr kumimoji="1" lang="ja-JP" altLang="en-US" sz="1200">
                    <a:latin typeface="Hiragino Kaku Gothic Pro W3" panose="020B0300000000000000" pitchFamily="34" charset="-128"/>
                    <a:ea typeface="Hiragino Kaku Gothic Pro W3" panose="020B0300000000000000" pitchFamily="34" charset="-128"/>
                  </a:rPr>
                  <a:t>つのノードの埋め込みと、エッジタイプを表す</a:t>
                </a:r>
                <a:r>
                  <a:rPr kumimoji="1" lang="en-US" altLang="ja-JP" sz="1200" dirty="0">
                    <a:latin typeface="Hiragino Kaku Gothic Pro W3" panose="020B0300000000000000" pitchFamily="34" charset="-128"/>
                    <a:ea typeface="Hiragino Kaku Gothic Pro W3" panose="020B0300000000000000" pitchFamily="34" charset="-128"/>
                  </a:rPr>
                  <a:t>one-hot</a:t>
                </a:r>
                <a:r>
                  <a:rPr kumimoji="1" lang="ja-JP" altLang="en-US" sz="1200">
                    <a:latin typeface="Hiragino Kaku Gothic Pro W3" panose="020B0300000000000000" pitchFamily="34" charset="-128"/>
                    <a:ea typeface="Hiragino Kaku Gothic Pro W3" panose="020B0300000000000000" pitchFamily="34" charset="-128"/>
                  </a:rPr>
                  <a:t>ベクトル</a:t>
                </a:r>
                <a14:m>
                  <m:oMath xmlns:m="http://schemas.openxmlformats.org/officeDocument/2006/math">
                    <m:r>
                      <a:rPr kumimoji="1" lang="en-US" altLang="ja-JP" sz="1200" b="0" i="0" smtClean="0">
                        <a:latin typeface="Cambria Math" panose="02040503050406030204" pitchFamily="18" charset="0"/>
                        <a:ea typeface="Hiragino Kaku Gothic Pro W3" panose="020B0300000000000000" pitchFamily="34" charset="-128"/>
                      </a:rPr>
                      <m:t> </m:t>
                    </m:r>
                  </m:oMath>
                </a14:m>
                <a:r>
                  <a:rPr kumimoji="1" lang="ja-JP" altLang="en-US"/>
                  <a:t>を結合し、</a:t>
                </a:r>
                <a:r>
                  <a:rPr kumimoji="1" lang="en-US" altLang="ja-JP" dirty="0"/>
                  <a:t>MLP</a:t>
                </a:r>
                <a:r>
                  <a:rPr kumimoji="1" lang="ja-JP" altLang="en-US"/>
                  <a:t>に通すことで、エッジを追加する確率を計算します。</a:t>
                </a:r>
                <a:endParaRPr kumimoji="1" lang="en-US" altLang="ja-JP" dirty="0"/>
              </a:p>
              <a:p>
                <a:endParaRPr kumimoji="1" lang="ja-JP" altLang="en-US"/>
              </a:p>
            </p:txBody>
          </p:sp>
        </mc:Choice>
        <mc:Fallback xmlns="">
          <p:sp>
            <p:nvSpPr>
              <p:cNvPr id="3" name="ノート プレースホルダー 2"/>
              <p:cNvSpPr>
                <a:spLocks noGrp="1"/>
              </p:cNvSpPr>
              <p:nvPr>
                <p:ph type="body" idx="1"/>
              </p:nvPr>
            </p:nvSpPr>
            <p:spPr/>
            <p:txBody>
              <a:bodyPr/>
              <a:lstStyle/>
              <a:p>
                <a:r>
                  <a:rPr kumimoji="1" lang="en-US" altLang="ja-JP" dirty="0"/>
                  <a:t>GNN</a:t>
                </a:r>
                <a:r>
                  <a:rPr kumimoji="1" lang="ja-JP" altLang="en-US"/>
                  <a:t>は先程説明したようにエッジ経由でノードの情報を伝搬させるのですが、ジョブマッチングでは、「応募」や「マッチ、採用」に関する相互作用の数が極端に少なく、十分に情報が伝搬されません。</a:t>
                </a:r>
                <a:endParaRPr kumimoji="1" lang="en-US" altLang="ja-JP" dirty="0"/>
              </a:p>
              <a:p>
                <a:r>
                  <a:rPr kumimoji="1" lang="ja-JP" altLang="en-US"/>
                  <a:t>そこで、我々はラベル付きのエッジを追加する新しいグラフデータ拡張手法を提案します。</a:t>
                </a:r>
                <a:endParaRPr kumimoji="1" lang="en-US" altLang="ja-JP" dirty="0"/>
              </a:p>
              <a:p>
                <a:r>
                  <a:rPr kumimoji="1" lang="ja-JP" altLang="en-US"/>
                  <a:t>ここで注意してほしいのは、従来の</a:t>
                </a:r>
                <a:r>
                  <a:rPr kumimoji="1" lang="en-US" altLang="ja-JP" dirty="0"/>
                  <a:t>GDA</a:t>
                </a:r>
                <a:r>
                  <a:rPr kumimoji="1" lang="ja-JP" altLang="en-US"/>
                  <a:t>手法はすべて単一タイプのエッジを追加するのみで、我々の手法は複数タイプのエッジを追加するという点が従来の手法から進化した点です。</a:t>
                </a:r>
                <a:endParaRPr kumimoji="1" lang="en-US" altLang="ja-JP" dirty="0"/>
              </a:p>
              <a:p>
                <a:r>
                  <a:rPr kumimoji="1" lang="ja-JP" altLang="en-US"/>
                  <a:t>具体的には</a:t>
                </a:r>
                <a:r>
                  <a:rPr kumimoji="1" lang="en-US" altLang="ja-JP" sz="1200" dirty="0">
                    <a:latin typeface="Hiragino Kaku Gothic Pro W3" panose="020B0300000000000000" pitchFamily="34" charset="-128"/>
                    <a:ea typeface="Hiragino Kaku Gothic Pro W3" panose="020B0300000000000000" pitchFamily="34" charset="-128"/>
                  </a:rPr>
                  <a:t>Two-Tower Model</a:t>
                </a:r>
                <a:r>
                  <a:rPr kumimoji="1" lang="ja-JP" altLang="en-US" sz="1200">
                    <a:latin typeface="Hiragino Kaku Gothic Pro W3" panose="020B0300000000000000" pitchFamily="34" charset="-128"/>
                    <a:ea typeface="Hiragino Kaku Gothic Pro W3" panose="020B0300000000000000" pitchFamily="34" charset="-128"/>
                  </a:rPr>
                  <a:t>で計算した</a:t>
                </a:r>
                <a:r>
                  <a:rPr kumimoji="1" lang="en-US" altLang="ja-JP" sz="1200" dirty="0">
                    <a:latin typeface="Hiragino Kaku Gothic Pro W3" panose="020B0300000000000000" pitchFamily="34" charset="-128"/>
                    <a:ea typeface="Hiragino Kaku Gothic Pro W3" panose="020B0300000000000000" pitchFamily="34" charset="-128"/>
                  </a:rPr>
                  <a:t>2</a:t>
                </a:r>
                <a:r>
                  <a:rPr kumimoji="1" lang="ja-JP" altLang="en-US" sz="1200">
                    <a:latin typeface="Hiragino Kaku Gothic Pro W3" panose="020B0300000000000000" pitchFamily="34" charset="-128"/>
                    <a:ea typeface="Hiragino Kaku Gothic Pro W3" panose="020B0300000000000000" pitchFamily="34" charset="-128"/>
                  </a:rPr>
                  <a:t>つのノードの埋め込みと、エッジタイプを表す</a:t>
                </a:r>
                <a:r>
                  <a:rPr kumimoji="1" lang="en-US" altLang="ja-JP" sz="1200" dirty="0">
                    <a:latin typeface="Hiragino Kaku Gothic Pro W3" panose="020B0300000000000000" pitchFamily="34" charset="-128"/>
                    <a:ea typeface="Hiragino Kaku Gothic Pro W3" panose="020B0300000000000000" pitchFamily="34" charset="-128"/>
                  </a:rPr>
                  <a:t>one-hot</a:t>
                </a:r>
                <a:r>
                  <a:rPr kumimoji="1" lang="ja-JP" altLang="en-US" sz="1200">
                    <a:latin typeface="Hiragino Kaku Gothic Pro W3" panose="020B0300000000000000" pitchFamily="34" charset="-128"/>
                    <a:ea typeface="Hiragino Kaku Gothic Pro W3" panose="020B0300000000000000" pitchFamily="34" charset="-128"/>
                  </a:rPr>
                  <a:t>ベクトル</a:t>
                </a:r>
                <a:r>
                  <a:rPr kumimoji="1" lang="en-US" altLang="ja-JP" sz="1200" b="0" i="0">
                    <a:latin typeface="Cambria Math" panose="02040503050406030204" pitchFamily="18" charset="0"/>
                    <a:ea typeface="Hiragino Kaku Gothic Pro W3" panose="020B0300000000000000" pitchFamily="34" charset="-128"/>
                  </a:rPr>
                  <a:t> </a:t>
                </a:r>
                <a:r>
                  <a:rPr kumimoji="1" lang="ja-JP" altLang="en-US"/>
                  <a:t>を結合し、</a:t>
                </a:r>
                <a:r>
                  <a:rPr kumimoji="1" lang="en-US" altLang="ja-JP" dirty="0"/>
                  <a:t>MLP</a:t>
                </a:r>
                <a:r>
                  <a:rPr kumimoji="1" lang="ja-JP" altLang="en-US"/>
                  <a:t>に通すことで、エッジを追加する確率を計算します。</a:t>
                </a:r>
                <a:endParaRPr kumimoji="1" lang="en-US" altLang="ja-JP" dirty="0"/>
              </a:p>
              <a:p>
                <a:endParaRPr kumimoji="1" lang="ja-JP" altLang="en-US"/>
              </a:p>
            </p:txBody>
          </p:sp>
        </mc:Fallback>
      </mc:AlternateContent>
      <p:sp>
        <p:nvSpPr>
          <p:cNvPr id="4" name="スライド番号プレースホルダー 3"/>
          <p:cNvSpPr>
            <a:spLocks noGrp="1"/>
          </p:cNvSpPr>
          <p:nvPr>
            <p:ph type="sldNum" sz="quarter" idx="5"/>
          </p:nvPr>
        </p:nvSpPr>
        <p:spPr/>
        <p:txBody>
          <a:bodyPr/>
          <a:lstStyle/>
          <a:p>
            <a:fld id="{A092A1A4-5981-2442-9A83-28F855769590}" type="slidenum">
              <a:rPr kumimoji="1" lang="ja-JP" altLang="en-US" smtClean="0"/>
              <a:t>10</a:t>
            </a:fld>
            <a:endParaRPr kumimoji="1" lang="ja-JP" altLang="en-US"/>
          </a:p>
        </p:txBody>
      </p:sp>
    </p:spTree>
    <p:extLst>
      <p:ext uri="{BB962C8B-B14F-4D97-AF65-F5344CB8AC3E}">
        <p14:creationId xmlns:p14="http://schemas.microsoft.com/office/powerpoint/2010/main" val="3996160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ここまでは全体最適化を行うための工夫だったんですが、長期最適化も行いたいので強化学習によりモデル更新をします。</a:t>
            </a:r>
            <a:endParaRPr kumimoji="1" lang="en-US" altLang="ja-JP" dirty="0"/>
          </a:p>
          <a:p>
            <a:r>
              <a:rPr kumimoji="1" lang="ja-JP" altLang="en-US"/>
              <a:t>強化学習ではこの式のように将来の報酬を加味した値をもとにモデルを学習するため、短期的な良し悪しに左右されす、長期的な最適化が行なえます。</a:t>
            </a:r>
            <a:endParaRPr kumimoji="1" lang="en-US" altLang="ja-JP" dirty="0"/>
          </a:p>
          <a:p>
            <a:r>
              <a:rPr kumimoji="1" lang="ja-JP" altLang="en-US"/>
              <a:t>強化学習手法として我々は</a:t>
            </a:r>
            <a:r>
              <a:rPr kumimoji="1" lang="en-US" altLang="ja-JP" dirty="0"/>
              <a:t>Actor-Critic</a:t>
            </a:r>
            <a:r>
              <a:rPr kumimoji="1" lang="ja-JP" altLang="en-US"/>
              <a:t>を用いています。</a:t>
            </a:r>
          </a:p>
        </p:txBody>
      </p:sp>
      <p:sp>
        <p:nvSpPr>
          <p:cNvPr id="4" name="スライド番号プレースホルダー 3"/>
          <p:cNvSpPr>
            <a:spLocks noGrp="1"/>
          </p:cNvSpPr>
          <p:nvPr>
            <p:ph type="sldNum" sz="quarter" idx="5"/>
          </p:nvPr>
        </p:nvSpPr>
        <p:spPr/>
        <p:txBody>
          <a:bodyPr/>
          <a:lstStyle/>
          <a:p>
            <a:fld id="{A092A1A4-5981-2442-9A83-28F855769590}" type="slidenum">
              <a:rPr kumimoji="1" lang="ja-JP" altLang="en-US" smtClean="0"/>
              <a:t>11</a:t>
            </a:fld>
            <a:endParaRPr kumimoji="1" lang="ja-JP" altLang="en-US"/>
          </a:p>
        </p:txBody>
      </p:sp>
    </p:spTree>
    <p:extLst>
      <p:ext uri="{BB962C8B-B14F-4D97-AF65-F5344CB8AC3E}">
        <p14:creationId xmlns:p14="http://schemas.microsoft.com/office/powerpoint/2010/main" val="503898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最後に我々の提案手法の全体像です。</a:t>
            </a:r>
            <a:endParaRPr kumimoji="1" lang="en-US" altLang="ja-JP" dirty="0"/>
          </a:p>
          <a:p>
            <a:r>
              <a:rPr kumimoji="1" lang="ja-JP" altLang="en-US"/>
              <a:t>まず、</a:t>
            </a:r>
            <a:r>
              <a:rPr kumimoji="1" lang="en" altLang="ja-JP" dirty="0"/>
              <a:t>Two-Tower Model</a:t>
            </a:r>
            <a:r>
              <a:rPr kumimoji="1" lang="ja-JP" altLang="en-US"/>
              <a:t>を用いて求職者と求人の特徴量を同じ空間に埋め込みます。</a:t>
            </a:r>
            <a:endParaRPr kumimoji="1" lang="en-US" altLang="ja-JP" dirty="0"/>
          </a:p>
          <a:p>
            <a:r>
              <a:rPr kumimoji="1" lang="ja-JP" altLang="en-US"/>
              <a:t>次に先ほど紹介した</a:t>
            </a:r>
            <a:r>
              <a:rPr kumimoji="1" lang="en-US" altLang="ja-JP" dirty="0"/>
              <a:t>GDA</a:t>
            </a:r>
            <a:r>
              <a:rPr kumimoji="1" lang="ja-JP" altLang="en-US"/>
              <a:t>手法によりラベル付きのエッジを再構成します。</a:t>
            </a:r>
            <a:endParaRPr kumimoji="1" lang="en-US" altLang="ja-JP" dirty="0"/>
          </a:p>
          <a:p>
            <a:r>
              <a:rPr kumimoji="1" lang="ja-JP" altLang="en-US"/>
              <a:t>再構成したグラフに対して</a:t>
            </a:r>
            <a:r>
              <a:rPr kumimoji="1" lang="en-US" altLang="ja-JP" dirty="0"/>
              <a:t>R-GCN</a:t>
            </a:r>
            <a:r>
              <a:rPr kumimoji="1" lang="ja-JP" altLang="en-US"/>
              <a:t>を適用して全体の情報を加味した埋め込みを得ます。</a:t>
            </a:r>
          </a:p>
          <a:p>
            <a:r>
              <a:rPr kumimoji="1" lang="ja-JP" altLang="en-US"/>
              <a:t>推薦システムはこの埋め込みの内積によって推薦を行います。</a:t>
            </a:r>
            <a:endParaRPr kumimoji="1" lang="en-US" altLang="ja-JP" dirty="0"/>
          </a:p>
          <a:p>
            <a:r>
              <a:rPr kumimoji="1" lang="ja-JP" altLang="en-US"/>
              <a:t>最後に我々の手法は</a:t>
            </a:r>
            <a:r>
              <a:rPr kumimoji="1" lang="en" altLang="ja-JP" dirty="0"/>
              <a:t>Two-Tower Model</a:t>
            </a:r>
            <a:r>
              <a:rPr kumimoji="1" lang="ja-JP" altLang="en-US"/>
              <a:t>と</a:t>
            </a:r>
            <a:r>
              <a:rPr kumimoji="1" lang="en-US" altLang="ja-JP" dirty="0"/>
              <a:t>GDA</a:t>
            </a:r>
            <a:r>
              <a:rPr kumimoji="1" lang="ja-JP" altLang="en-US"/>
              <a:t>と</a:t>
            </a:r>
            <a:r>
              <a:rPr kumimoji="1" lang="en-US" altLang="ja-JP" dirty="0"/>
              <a:t>GNN</a:t>
            </a:r>
            <a:r>
              <a:rPr kumimoji="1" lang="ja-JP" altLang="en-US"/>
              <a:t>の</a:t>
            </a:r>
            <a:r>
              <a:rPr kumimoji="1" lang="en-US" altLang="ja-JP" dirty="0"/>
              <a:t>3</a:t>
            </a:r>
            <a:r>
              <a:rPr kumimoji="1" lang="ja-JP" altLang="en-US"/>
              <a:t>つのモデルがあるのですが、このすべてのモデルのパラメータを</a:t>
            </a:r>
            <a:r>
              <a:rPr kumimoji="1" lang="en-US" altLang="ja-JP" dirty="0"/>
              <a:t>Actor-Critic</a:t>
            </a:r>
            <a:r>
              <a:rPr kumimoji="1" lang="ja-JP" altLang="en-US"/>
              <a:t>で更新することで、長期的なマッチング総数が最大化するように学習します。</a:t>
            </a:r>
            <a:endParaRPr kumimoji="1" lang="en-US" altLang="ja-JP" dirty="0"/>
          </a:p>
          <a:p>
            <a:endParaRPr kumimoji="1" lang="en-US" altLang="ja-JP" dirty="0"/>
          </a:p>
          <a:p>
            <a:r>
              <a:rPr kumimoji="1" lang="en-US" altLang="ja-JP" dirty="0"/>
              <a:t>(11min30sec &gt; 14min22sec)</a:t>
            </a:r>
            <a:endParaRPr kumimoji="1" lang="ja-JP" altLang="en-US"/>
          </a:p>
        </p:txBody>
      </p:sp>
      <p:sp>
        <p:nvSpPr>
          <p:cNvPr id="4" name="スライド番号プレースホルダー 3"/>
          <p:cNvSpPr>
            <a:spLocks noGrp="1"/>
          </p:cNvSpPr>
          <p:nvPr>
            <p:ph type="sldNum" sz="quarter" idx="5"/>
          </p:nvPr>
        </p:nvSpPr>
        <p:spPr/>
        <p:txBody>
          <a:bodyPr/>
          <a:lstStyle/>
          <a:p>
            <a:fld id="{A092A1A4-5981-2442-9A83-28F855769590}" type="slidenum">
              <a:rPr kumimoji="1" lang="ja-JP" altLang="en-US" smtClean="0"/>
              <a:t>12</a:t>
            </a:fld>
            <a:endParaRPr kumimoji="1" lang="ja-JP" altLang="en-US"/>
          </a:p>
        </p:txBody>
      </p:sp>
    </p:spTree>
    <p:extLst>
      <p:ext uri="{BB962C8B-B14F-4D97-AF65-F5344CB8AC3E}">
        <p14:creationId xmlns:p14="http://schemas.microsoft.com/office/powerpoint/2010/main" val="1221551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続いて実験設定を説明します。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我々は</a:t>
            </a:r>
            <a:r>
              <a:rPr kumimoji="1" lang="ja-JP" altLang="en-US" sz="1200">
                <a:latin typeface="Hiragino Kaku Gothic Pro W3" panose="020B0300000000000000" pitchFamily="34" charset="-128"/>
                <a:ea typeface="Hiragino Kaku Gothic Pro W3" panose="020B0300000000000000" pitchFamily="34" charset="-128"/>
              </a:rPr>
              <a:t>実世界のデータ及び合成データを用いたシミュレーションにより評価を行いました。</a:t>
            </a:r>
            <a:endParaRPr kumimoji="1" lang="en-US" altLang="ja-JP" sz="1200" dirty="0">
              <a:latin typeface="Hiragino Kaku Gothic Pro W3" panose="020B0300000000000000" pitchFamily="34" charset="-128"/>
              <a:ea typeface="Hiragino Kaku Gothic Pro W3" panose="020B0300000000000000" pitchFamily="34" charset="-128"/>
            </a:endParaRPr>
          </a:p>
          <a:p>
            <a:r>
              <a:rPr kumimoji="1" lang="ja-JP" altLang="en-US" sz="1200">
                <a:latin typeface="Hiragino Kaku Gothic Pro W3" panose="020B0300000000000000" pitchFamily="34" charset="-128"/>
                <a:ea typeface="Hiragino Kaku Gothic Pro W3" panose="020B0300000000000000" pitchFamily="34" charset="-128"/>
              </a:rPr>
              <a:t>実世界のデータは</a:t>
            </a:r>
            <a:r>
              <a:rPr kumimoji="1" lang="en-US" altLang="ja-JP" sz="1200" dirty="0">
                <a:latin typeface="Hiragino Kaku Gothic Pro W3" panose="020B0300000000000000" pitchFamily="34" charset="-128"/>
                <a:ea typeface="Hiragino Kaku Gothic Pro W3" panose="020B0300000000000000" pitchFamily="34" charset="-128"/>
              </a:rPr>
              <a:t>SMS</a:t>
            </a:r>
            <a:r>
              <a:rPr kumimoji="1" lang="ja-JP" altLang="en-US" sz="1200">
                <a:latin typeface="Hiragino Kaku Gothic Pro W3" panose="020B0300000000000000" pitchFamily="34" charset="-128"/>
                <a:ea typeface="Hiragino Kaku Gothic Pro W3" panose="020B0300000000000000" pitchFamily="34" charset="-128"/>
              </a:rPr>
              <a:t>社より提供頂いたデータと</a:t>
            </a:r>
            <a:r>
              <a:rPr kumimoji="1" lang="en-US" altLang="ja-JP" sz="1200" dirty="0">
                <a:latin typeface="Hiragino Kaku Gothic Pro W3" panose="020B0300000000000000" pitchFamily="34" charset="-128"/>
                <a:ea typeface="Hiragino Kaku Gothic Pro W3" panose="020B0300000000000000" pitchFamily="34" charset="-128"/>
              </a:rPr>
              <a:t>Kaggle</a:t>
            </a:r>
            <a:r>
              <a:rPr kumimoji="1" lang="ja-JP" altLang="en-US" sz="1200">
                <a:latin typeface="Hiragino Kaku Gothic Pro W3" panose="020B0300000000000000" pitchFamily="34" charset="-128"/>
                <a:ea typeface="Hiragino Kaku Gothic Pro W3" panose="020B0300000000000000" pitchFamily="34" charset="-128"/>
              </a:rPr>
              <a:t>で公開されている</a:t>
            </a:r>
            <a:r>
              <a:rPr lang="en-US" altLang="ja-JP" sz="1200" dirty="0">
                <a:latin typeface="Hiragino Kaku Gothic Pro W3" panose="020B0300000000000000" pitchFamily="34" charset="-128"/>
                <a:ea typeface="Hiragino Kaku Gothic Pro W3" panose="020B0300000000000000" pitchFamily="34" charset="-128"/>
              </a:rPr>
              <a:t>CareerBuilder2012</a:t>
            </a:r>
            <a:r>
              <a:rPr lang="ja-JP" altLang="en-US" sz="1200">
                <a:latin typeface="Hiragino Kaku Gothic Pro W3" panose="020B0300000000000000" pitchFamily="34" charset="-128"/>
                <a:ea typeface="Hiragino Kaku Gothic Pro W3" panose="020B0300000000000000" pitchFamily="34" charset="-128"/>
              </a:rPr>
              <a:t>を使用しました。</a:t>
            </a:r>
            <a:endParaRPr lang="en-US" altLang="ja-JP" sz="1200" dirty="0">
              <a:latin typeface="Hiragino Kaku Gothic Pro W3" panose="020B0300000000000000" pitchFamily="34" charset="-128"/>
              <a:ea typeface="Hiragino Kaku Gothic Pro W3" panose="020B0300000000000000" pitchFamily="34" charset="-128"/>
            </a:endParaRPr>
          </a:p>
          <a:p>
            <a:r>
              <a:rPr lang="ja-JP" altLang="en-US" sz="1200">
                <a:latin typeface="Hiragino Kaku Gothic Pro W3" panose="020B0300000000000000" pitchFamily="34" charset="-128"/>
                <a:ea typeface="Hiragino Kaku Gothic Pro W3" panose="020B0300000000000000" pitchFamily="34" charset="-128"/>
              </a:rPr>
              <a:t>どちらもジョブマッチングに関するデータです。</a:t>
            </a:r>
            <a:endParaRPr lang="en-US" altLang="ja-JP" sz="1200" dirty="0">
              <a:latin typeface="Hiragino Kaku Gothic Pro W3" panose="020B0300000000000000" pitchFamily="34" charset="-128"/>
              <a:ea typeface="Hiragino Kaku Gothic Pro W3" panose="020B0300000000000000" pitchFamily="34" charset="-128"/>
            </a:endParaRPr>
          </a:p>
          <a:p>
            <a:r>
              <a:rPr kumimoji="1" lang="ja-JP" altLang="en-US" sz="1200">
                <a:latin typeface="Hiragino Kaku Gothic Pro W3" panose="020B0300000000000000" pitchFamily="34" charset="-128"/>
                <a:ea typeface="Hiragino Kaku Gothic Pro W3" panose="020B0300000000000000" pitchFamily="34" charset="-128"/>
              </a:rPr>
              <a:t>合成データは求人ごとの人気の分布が異なるように生成した</a:t>
            </a:r>
            <a:r>
              <a:rPr kumimoji="1" lang="en-US" altLang="ja-JP" sz="1200" dirty="0">
                <a:latin typeface="Hiragino Kaku Gothic Pro W3" panose="020B0300000000000000" pitchFamily="34" charset="-128"/>
                <a:ea typeface="Hiragino Kaku Gothic Pro W3" panose="020B0300000000000000" pitchFamily="34" charset="-128"/>
              </a:rPr>
              <a:t>5</a:t>
            </a:r>
            <a:r>
              <a:rPr kumimoji="1" lang="ja-JP" altLang="en-US" sz="1200">
                <a:latin typeface="Hiragino Kaku Gothic Pro W3" panose="020B0300000000000000" pitchFamily="34" charset="-128"/>
                <a:ea typeface="Hiragino Kaku Gothic Pro W3" panose="020B0300000000000000" pitchFamily="34" charset="-128"/>
              </a:rPr>
              <a:t>つのデータを使用しました。</a:t>
            </a:r>
            <a:endParaRPr kumimoji="1" lang="ja-JP" altLang="en-US"/>
          </a:p>
        </p:txBody>
      </p:sp>
      <p:sp>
        <p:nvSpPr>
          <p:cNvPr id="4" name="スライド番号プレースホルダー 3"/>
          <p:cNvSpPr>
            <a:spLocks noGrp="1"/>
          </p:cNvSpPr>
          <p:nvPr>
            <p:ph type="sldNum" sz="quarter" idx="5"/>
          </p:nvPr>
        </p:nvSpPr>
        <p:spPr/>
        <p:txBody>
          <a:bodyPr/>
          <a:lstStyle/>
          <a:p>
            <a:fld id="{A092A1A4-5981-2442-9A83-28F855769590}" type="slidenum">
              <a:rPr kumimoji="1" lang="ja-JP" altLang="en-US" smtClean="0"/>
              <a:t>13</a:t>
            </a:fld>
            <a:endParaRPr kumimoji="1" lang="ja-JP" altLang="en-US"/>
          </a:p>
        </p:txBody>
      </p:sp>
    </p:spTree>
    <p:extLst>
      <p:ext uri="{BB962C8B-B14F-4D97-AF65-F5344CB8AC3E}">
        <p14:creationId xmlns:p14="http://schemas.microsoft.com/office/powerpoint/2010/main" val="3888297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比較手法としてこちらの</a:t>
            </a:r>
            <a:r>
              <a:rPr kumimoji="1" lang="en-US" altLang="ja-JP" dirty="0"/>
              <a:t>4</a:t>
            </a:r>
            <a:r>
              <a:rPr kumimoji="1" lang="ja-JP" altLang="en-US"/>
              <a:t>つを用いました。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まずは</a:t>
            </a:r>
            <a:r>
              <a:rPr lang="en-US" altLang="ja-JP" sz="1200" dirty="0" err="1">
                <a:latin typeface="Hiragino Kaku Gothic Pro W3" panose="020B0300000000000000" pitchFamily="34" charset="-128"/>
                <a:ea typeface="Hiragino Kaku Gothic Pro W3" panose="020B0300000000000000" pitchFamily="34" charset="-128"/>
              </a:rPr>
              <a:t>ApplyPredictor</a:t>
            </a:r>
            <a:r>
              <a:rPr lang="ja-JP" altLang="en-US" sz="1200">
                <a:latin typeface="Hiragino Kaku Gothic Pro W3" panose="020B0300000000000000" pitchFamily="34" charset="-128"/>
                <a:ea typeface="Hiragino Kaku Gothic Pro W3" panose="020B0300000000000000" pitchFamily="34" charset="-128"/>
              </a:rPr>
              <a:t>ですが、こちらは</a:t>
            </a:r>
            <a:r>
              <a:rPr lang="en-US" altLang="ja-JP" sz="1200" dirty="0">
                <a:latin typeface="Hiragino Kaku Gothic Pro W3" panose="020B0300000000000000" pitchFamily="34" charset="-128"/>
                <a:ea typeface="Hiragino Kaku Gothic Pro W3" panose="020B0300000000000000" pitchFamily="34" charset="-128"/>
              </a:rPr>
              <a:t>Two-Tower Models</a:t>
            </a:r>
            <a:r>
              <a:rPr lang="ja-JP" altLang="en-US" sz="1200">
                <a:latin typeface="Hiragino Kaku Gothic Pro W3" panose="020B0300000000000000" pitchFamily="34" charset="-128"/>
                <a:ea typeface="Hiragino Kaku Gothic Pro W3" panose="020B0300000000000000" pitchFamily="34" charset="-128"/>
              </a:rPr>
              <a:t>で応募確率を学習し、そのスコアに基づき推薦します。</a:t>
            </a:r>
            <a:endParaRPr lang="en-US" altLang="ja-JP" sz="1200" dirty="0">
              <a:latin typeface="Hiragino Kaku Gothic Pro W3" panose="020B0300000000000000" pitchFamily="34" charset="-128"/>
              <a:ea typeface="Hiragino Kaku Gothic Pro W3" panose="020B03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Hiragino Kaku Gothic Pro W3" panose="020B0300000000000000" pitchFamily="34" charset="-128"/>
                <a:ea typeface="Hiragino Kaku Gothic Pro W3" panose="020B0300000000000000" pitchFamily="34" charset="-128"/>
              </a:rPr>
              <a:t>これは従来の</a:t>
            </a:r>
            <a:r>
              <a:rPr kumimoji="1" lang="ja-JP" altLang="en-US" sz="1200">
                <a:latin typeface="Hiragino Kaku Gothic Pro W3" panose="020B0300000000000000" pitchFamily="34" charset="-128"/>
                <a:ea typeface="Hiragino Kaku Gothic Pro W3" panose="020B0300000000000000" pitchFamily="34" charset="-128"/>
              </a:rPr>
              <a:t>一方向の推薦システムです。</a:t>
            </a:r>
            <a:endParaRPr kumimoji="1" lang="en-US" altLang="ja-JP" sz="1200" dirty="0">
              <a:latin typeface="Hiragino Kaku Gothic Pro W3" panose="020B0300000000000000" pitchFamily="34" charset="-128"/>
              <a:ea typeface="Hiragino Kaku Gothic Pro W3" panose="020B03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Hiragino Kaku Gothic Pro W3" panose="020B0300000000000000" pitchFamily="34" charset="-128"/>
                <a:ea typeface="Hiragino Kaku Gothic Pro W3" panose="020B0300000000000000" pitchFamily="34" charset="-128"/>
              </a:rPr>
              <a:t>続いて、</a:t>
            </a:r>
            <a:r>
              <a:rPr kumimoji="1" lang="en-US" altLang="ja-JP" sz="1200" dirty="0" err="1">
                <a:latin typeface="Hiragino Kaku Gothic Pro W3" panose="020B0300000000000000" pitchFamily="34" charset="-128"/>
                <a:ea typeface="Hiragino Kaku Gothic Pro W3" panose="020B0300000000000000" pitchFamily="34" charset="-128"/>
              </a:rPr>
              <a:t>MatchPredictor</a:t>
            </a:r>
            <a:r>
              <a:rPr kumimoji="1" lang="ja-JP" altLang="en-US" sz="1200">
                <a:latin typeface="Hiragino Kaku Gothic Pro W3" panose="020B0300000000000000" pitchFamily="34" charset="-128"/>
                <a:ea typeface="Hiragino Kaku Gothic Pro W3" panose="020B0300000000000000" pitchFamily="34" charset="-128"/>
              </a:rPr>
              <a:t>は</a:t>
            </a:r>
            <a:r>
              <a:rPr lang="en-US" altLang="ja-JP" sz="1200" dirty="0">
                <a:latin typeface="Hiragino Kaku Gothic Pro W3" panose="020B0300000000000000" pitchFamily="34" charset="-128"/>
                <a:ea typeface="Hiragino Kaku Gothic Pro W3" panose="020B0300000000000000" pitchFamily="34" charset="-128"/>
              </a:rPr>
              <a:t>Two-Tower Models</a:t>
            </a:r>
            <a:r>
              <a:rPr lang="ja-JP" altLang="en-US" sz="1200">
                <a:latin typeface="Hiragino Kaku Gothic Pro W3" panose="020B0300000000000000" pitchFamily="34" charset="-128"/>
                <a:ea typeface="Hiragino Kaku Gothic Pro W3" panose="020B0300000000000000" pitchFamily="34" charset="-128"/>
              </a:rPr>
              <a:t>でマッチ確率を学習し、推薦します。これは一般的な双方向の相互推薦システムを表しています。</a:t>
            </a:r>
            <a:endParaRPr lang="en-US" altLang="ja-JP" sz="1200" dirty="0">
              <a:latin typeface="Hiragino Kaku Gothic Pro W3" panose="020B0300000000000000" pitchFamily="34" charset="-128"/>
              <a:ea typeface="Hiragino Kaku Gothic Pro W3" panose="020B03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Hiragino Kaku Gothic Pro W3" panose="020B0300000000000000" pitchFamily="34" charset="-128"/>
                <a:ea typeface="Hiragino Kaku Gothic Pro W3" panose="020B0300000000000000" pitchFamily="34" charset="-128"/>
              </a:rPr>
              <a:t>続いて、</a:t>
            </a:r>
            <a:r>
              <a:rPr lang="en-US" altLang="ja-JP" sz="1200" dirty="0" err="1">
                <a:latin typeface="Hiragino Kaku Gothic Pro W3" panose="020B0300000000000000" pitchFamily="34" charset="-128"/>
                <a:ea typeface="Hiragino Kaku Gothic Pro W3" panose="020B0300000000000000" pitchFamily="34" charset="-128"/>
              </a:rPr>
              <a:t>LiJAR</a:t>
            </a:r>
            <a:r>
              <a:rPr lang="ja-JP" altLang="en-US" sz="1200">
                <a:latin typeface="Hiragino Kaku Gothic Pro W3" panose="020B0300000000000000" pitchFamily="34" charset="-128"/>
                <a:ea typeface="Hiragino Kaku Gothic Pro W3" panose="020B0300000000000000" pitchFamily="34" charset="-128"/>
              </a:rPr>
              <a:t>は関連研究で紹介したように応募数が均等になるようスコアを調整し推薦する手法です。</a:t>
            </a:r>
            <a:endParaRPr lang="en-US" altLang="ja-JP" sz="1200" dirty="0">
              <a:latin typeface="Hiragino Kaku Gothic Pro W3" panose="020B0300000000000000" pitchFamily="34" charset="-128"/>
              <a:ea typeface="Hiragino Kaku Gothic Pro W3" panose="020B03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Hiragino Kaku Gothic Pro W3" panose="020B0300000000000000" pitchFamily="34" charset="-128"/>
                <a:ea typeface="Hiragino Kaku Gothic Pro W3" panose="020B0300000000000000" pitchFamily="34" charset="-128"/>
              </a:rPr>
              <a:t>最後に、</a:t>
            </a:r>
            <a:r>
              <a:rPr kumimoji="1" lang="en-US" altLang="ja-JP" sz="1200" dirty="0" err="1">
                <a:latin typeface="Hiragino Kaku Gothic Pro W3" panose="020B0300000000000000" pitchFamily="34" charset="-128"/>
                <a:ea typeface="Hiragino Kaku Gothic Pro W3" panose="020B0300000000000000" pitchFamily="34" charset="-128"/>
              </a:rPr>
              <a:t>Sta</a:t>
            </a:r>
            <a:r>
              <a:rPr lang="en-US" altLang="ja-JP" sz="1200" dirty="0" err="1">
                <a:latin typeface="Hiragino Kaku Gothic Pro W3" panose="020B0300000000000000" pitchFamily="34" charset="-128"/>
                <a:ea typeface="Hiragino Kaku Gothic Pro W3" panose="020B0300000000000000" pitchFamily="34" charset="-128"/>
              </a:rPr>
              <a:t>bleMatching</a:t>
            </a:r>
            <a:r>
              <a:rPr lang="ja-JP" altLang="en-US" sz="1200">
                <a:latin typeface="Hiragino Kaku Gothic Pro W3" panose="020B0300000000000000" pitchFamily="34" charset="-128"/>
                <a:ea typeface="Hiragino Kaku Gothic Pro W3" panose="020B0300000000000000" pitchFamily="34" charset="-128"/>
              </a:rPr>
              <a:t>は応募確率とマッチ確率を予測する</a:t>
            </a:r>
            <a:r>
              <a:rPr lang="en-US" altLang="ja-JP" sz="1200" dirty="0">
                <a:latin typeface="Hiragino Kaku Gothic Pro W3" panose="020B0300000000000000" pitchFamily="34" charset="-128"/>
                <a:ea typeface="Hiragino Kaku Gothic Pro W3" panose="020B0300000000000000" pitchFamily="34" charset="-128"/>
              </a:rPr>
              <a:t>2</a:t>
            </a:r>
            <a:r>
              <a:rPr lang="ja-JP" altLang="en-US" sz="1200">
                <a:latin typeface="Hiragino Kaku Gothic Pro W3" panose="020B0300000000000000" pitchFamily="34" charset="-128"/>
                <a:ea typeface="Hiragino Kaku Gothic Pro W3" panose="020B0300000000000000" pitchFamily="34" charset="-128"/>
              </a:rPr>
              <a:t>つの</a:t>
            </a:r>
            <a:r>
              <a:rPr lang="en-US" altLang="ja-JP" sz="1200" dirty="0">
                <a:latin typeface="Hiragino Kaku Gothic Pro W3" panose="020B0300000000000000" pitchFamily="34" charset="-128"/>
                <a:ea typeface="Hiragino Kaku Gothic Pro W3" panose="020B0300000000000000" pitchFamily="34" charset="-128"/>
              </a:rPr>
              <a:t>Two-Tower Models</a:t>
            </a:r>
            <a:r>
              <a:rPr lang="ja-JP" altLang="en-US" sz="1200">
                <a:latin typeface="Hiragino Kaku Gothic Pro W3" panose="020B0300000000000000" pitchFamily="34" charset="-128"/>
                <a:ea typeface="Hiragino Kaku Gothic Pro W3" panose="020B0300000000000000" pitchFamily="34" charset="-128"/>
              </a:rPr>
              <a:t>を用いて、各ペアの希望順序を計算し、安定マッチングを求め推薦します。</a:t>
            </a:r>
            <a:endParaRPr lang="en-US" altLang="ja-JP" sz="1200" dirty="0">
              <a:latin typeface="Hiragino Kaku Gothic Pro W3" panose="020B0300000000000000" pitchFamily="34" charset="-128"/>
              <a:ea typeface="Hiragino Kaku Gothic Pro W3" panose="020B03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Hiragino Kaku Gothic Pro W3" panose="020B0300000000000000" pitchFamily="34" charset="-128"/>
                <a:ea typeface="Hiragino Kaku Gothic Pro W3" panose="020B0300000000000000" pitchFamily="34" charset="-128"/>
              </a:rPr>
              <a:t>ここで、先程、「ジョブマッチングにおいては求人のランキング形式で表示する必要があるので、安定マッチングの手法は問題がある」と述べたのですが、今回の実験では最適な求人を</a:t>
            </a:r>
            <a:r>
              <a:rPr lang="en-US" altLang="ja-JP" sz="1200" dirty="0">
                <a:latin typeface="Hiragino Kaku Gothic Pro W3" panose="020B0300000000000000" pitchFamily="34" charset="-128"/>
                <a:ea typeface="Hiragino Kaku Gothic Pro W3" panose="020B0300000000000000" pitchFamily="34" charset="-128"/>
              </a:rPr>
              <a:t>1</a:t>
            </a:r>
            <a:r>
              <a:rPr lang="ja-JP" altLang="en-US" sz="1200">
                <a:latin typeface="Hiragino Kaku Gothic Pro W3" panose="020B0300000000000000" pitchFamily="34" charset="-128"/>
                <a:ea typeface="Hiragino Kaku Gothic Pro W3" panose="020B0300000000000000" pitchFamily="34" charset="-128"/>
              </a:rPr>
              <a:t>つだけ提示するような設定で実験を行っているので、安定マッチングが適用できます。</a:t>
            </a:r>
            <a:endParaRPr lang="en-US" altLang="ja-JP" sz="1200" dirty="0">
              <a:latin typeface="Hiragino Kaku Gothic Pro W3" panose="020B0300000000000000" pitchFamily="34" charset="-128"/>
              <a:ea typeface="Hiragino Kaku Gothic Pro W3" panose="020B03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latin typeface="Hiragino Kaku Gothic Pro W3" panose="020B0300000000000000" pitchFamily="34" charset="-128"/>
              <a:ea typeface="Hiragino Kaku Gothic Pro W3" panose="020B03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Hiragino Kaku Gothic Pro W3" panose="020B0300000000000000" pitchFamily="34" charset="-128"/>
                <a:ea typeface="Hiragino Kaku Gothic Pro W3" panose="020B0300000000000000" pitchFamily="34" charset="-128"/>
              </a:rPr>
              <a:t>(13min13sec)</a:t>
            </a:r>
          </a:p>
        </p:txBody>
      </p:sp>
      <p:sp>
        <p:nvSpPr>
          <p:cNvPr id="4" name="スライド番号プレースホルダー 3"/>
          <p:cNvSpPr>
            <a:spLocks noGrp="1"/>
          </p:cNvSpPr>
          <p:nvPr>
            <p:ph type="sldNum" sz="quarter" idx="5"/>
          </p:nvPr>
        </p:nvSpPr>
        <p:spPr/>
        <p:txBody>
          <a:bodyPr/>
          <a:lstStyle/>
          <a:p>
            <a:fld id="{A092A1A4-5981-2442-9A83-28F855769590}" type="slidenum">
              <a:rPr kumimoji="1" lang="ja-JP" altLang="en-US" smtClean="0"/>
              <a:t>14</a:t>
            </a:fld>
            <a:endParaRPr kumimoji="1" lang="ja-JP" altLang="en-US"/>
          </a:p>
        </p:txBody>
      </p:sp>
    </p:spTree>
    <p:extLst>
      <p:ext uri="{BB962C8B-B14F-4D97-AF65-F5344CB8AC3E}">
        <p14:creationId xmlns:p14="http://schemas.microsoft.com/office/powerpoint/2010/main" val="3955032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こちらがシミュレーションで得られたマッチング総数に関する実験結果となっています。</a:t>
            </a:r>
            <a:endParaRPr kumimoji="1" lang="en-US" altLang="ja-JP" dirty="0"/>
          </a:p>
          <a:p>
            <a:r>
              <a:rPr kumimoji="1" lang="ja-JP" altLang="en-US"/>
              <a:t>例えば、</a:t>
            </a:r>
            <a:r>
              <a:rPr kumimoji="1" lang="en-US" altLang="ja-JP" dirty="0"/>
              <a:t>SMS</a:t>
            </a:r>
            <a:r>
              <a:rPr kumimoji="1" lang="ja-JP" altLang="en-US"/>
              <a:t>のデータセットにおいては、</a:t>
            </a:r>
            <a:r>
              <a:rPr kumimoji="1" lang="en-US" altLang="ja-JP" dirty="0" err="1"/>
              <a:t>LiJAR</a:t>
            </a:r>
            <a:r>
              <a:rPr kumimoji="1" lang="ja-JP" altLang="en-US"/>
              <a:t>が平均して</a:t>
            </a:r>
            <a:r>
              <a:rPr kumimoji="1" lang="en-US" altLang="ja-JP" dirty="0"/>
              <a:t>1.33</a:t>
            </a:r>
            <a:r>
              <a:rPr kumimoji="1" lang="ja-JP" altLang="en-US"/>
              <a:t>組のマッチングが得られましたが、提案手法は</a:t>
            </a:r>
            <a:r>
              <a:rPr kumimoji="1" lang="en-US" altLang="ja-JP" dirty="0"/>
              <a:t>23</a:t>
            </a:r>
            <a:r>
              <a:rPr kumimoji="1" lang="ja-JP" altLang="en-US"/>
              <a:t>組のマッチングが得られました。</a:t>
            </a:r>
            <a:endParaRPr kumimoji="1" lang="en-US" altLang="ja-JP" dirty="0"/>
          </a:p>
          <a:p>
            <a:r>
              <a:rPr kumimoji="1" lang="ja-JP" altLang="en-US"/>
              <a:t>表を見てみるとすべての環境で提案手法が一貫して性能が改善しました。</a:t>
            </a:r>
            <a:endParaRPr kumimoji="1" lang="en-US" altLang="ja-JP" dirty="0"/>
          </a:p>
          <a:p>
            <a:r>
              <a:rPr kumimoji="1" lang="ja-JP" altLang="en-US"/>
              <a:t>また、我々の手法では強化学習と</a:t>
            </a:r>
            <a:r>
              <a:rPr kumimoji="1" lang="en-US" altLang="ja-JP" dirty="0"/>
              <a:t>GNN</a:t>
            </a:r>
            <a:r>
              <a:rPr kumimoji="1" lang="ja-JP" altLang="en-US"/>
              <a:t>と</a:t>
            </a:r>
            <a:r>
              <a:rPr kumimoji="1" lang="en-US" altLang="ja-JP" dirty="0"/>
              <a:t>GDA</a:t>
            </a:r>
            <a:r>
              <a:rPr kumimoji="1" lang="ja-JP" altLang="en-US"/>
              <a:t>の</a:t>
            </a:r>
            <a:r>
              <a:rPr kumimoji="1" lang="en-US" altLang="ja-JP" dirty="0"/>
              <a:t>3</a:t>
            </a:r>
            <a:r>
              <a:rPr kumimoji="1" lang="ja-JP" altLang="en-US"/>
              <a:t>つのコンポーネントから構成されているとみなすことができますが、すべての構成要素が性能改善に寄与しているか、アブレーションスタディとして、確かめました。表でいうと</a:t>
            </a:r>
            <a:r>
              <a:rPr kumimoji="1" lang="en-US" altLang="ja-JP" dirty="0"/>
              <a:t>'Ours w/o GDA’</a:t>
            </a:r>
            <a:r>
              <a:rPr kumimoji="1" lang="ja-JP" altLang="en-US"/>
              <a:t>や</a:t>
            </a:r>
            <a:r>
              <a:rPr kumimoji="1" lang="en-US" altLang="ja-JP" dirty="0"/>
              <a:t>'Ours w/o GNNs’</a:t>
            </a:r>
            <a:r>
              <a:rPr kumimoji="1" lang="ja-JP" altLang="en-US"/>
              <a:t>のように書かれています。</a:t>
            </a:r>
            <a:endParaRPr kumimoji="1" lang="en-US" altLang="ja-JP" dirty="0"/>
          </a:p>
          <a:p>
            <a:r>
              <a:rPr kumimoji="1" lang="ja-JP" altLang="en-US"/>
              <a:t>ただし、</a:t>
            </a:r>
            <a:r>
              <a:rPr kumimoji="1" lang="en-US" altLang="ja-JP" dirty="0"/>
              <a:t>'Ours w/o RL’</a:t>
            </a:r>
            <a:r>
              <a:rPr kumimoji="1" lang="ja-JP" altLang="en-US"/>
              <a:t>は</a:t>
            </a:r>
            <a:r>
              <a:rPr kumimoji="1" lang="en-US" altLang="ja-JP" dirty="0"/>
              <a:t>'</a:t>
            </a:r>
            <a:r>
              <a:rPr kumimoji="1" lang="en-US" altLang="ja-JP" dirty="0" err="1"/>
              <a:t>MatchPredictor</a:t>
            </a:r>
            <a:r>
              <a:rPr kumimoji="1" lang="en-US" altLang="ja-JP" dirty="0"/>
              <a:t>'</a:t>
            </a:r>
            <a:r>
              <a:rPr kumimoji="1" lang="ja-JP" altLang="en-US"/>
              <a:t>となっています。</a:t>
            </a:r>
            <a:endParaRPr kumimoji="1" lang="en-US" altLang="ja-JP" dirty="0"/>
          </a:p>
          <a:p>
            <a:r>
              <a:rPr kumimoji="1" lang="ja-JP" altLang="en-US"/>
              <a:t>結果を比べてみると強化学習と</a:t>
            </a:r>
            <a:r>
              <a:rPr kumimoji="1" lang="en-US" altLang="ja-JP" dirty="0"/>
              <a:t>GNN</a:t>
            </a:r>
            <a:r>
              <a:rPr kumimoji="1" lang="ja-JP" altLang="en-US"/>
              <a:t>と</a:t>
            </a:r>
            <a:r>
              <a:rPr kumimoji="1" lang="en-US" altLang="ja-JP" dirty="0"/>
              <a:t>GDA</a:t>
            </a:r>
            <a:r>
              <a:rPr kumimoji="1" lang="ja-JP" altLang="en-US"/>
              <a:t>のすべての要素が</a:t>
            </a:r>
            <a:r>
              <a:rPr kumimoji="1" lang="ja-JP" altLang="en-US" sz="1200">
                <a:latin typeface="Hiragino Kaku Gothic Pro W3" panose="020B0300000000000000" pitchFamily="34" charset="-128"/>
                <a:ea typeface="Hiragino Kaku Gothic Pro W3" panose="020B0300000000000000" pitchFamily="34" charset="-128"/>
              </a:rPr>
              <a:t>性能向上に寄与していると分かりました。</a:t>
            </a:r>
            <a:endParaRPr kumimoji="1" lang="en-US" altLang="ja-JP" sz="1200" dirty="0">
              <a:latin typeface="Hiragino Kaku Gothic Pro W3" panose="020B0300000000000000" pitchFamily="34" charset="-128"/>
              <a:ea typeface="Hiragino Kaku Gothic Pro W3" panose="020B0300000000000000" pitchFamily="34" charset="-128"/>
            </a:endParaRPr>
          </a:p>
          <a:p>
            <a:endParaRPr kumimoji="1" lang="en-US" altLang="ja-JP" sz="1200" dirty="0">
              <a:latin typeface="Hiragino Kaku Gothic Pro W3" panose="020B0300000000000000" pitchFamily="34" charset="-128"/>
              <a:ea typeface="Hiragino Kaku Gothic Pro W3" panose="020B0300000000000000" pitchFamily="34" charset="-128"/>
            </a:endParaRPr>
          </a:p>
          <a:p>
            <a:r>
              <a:rPr kumimoji="1" lang="en-US" altLang="ja-JP" sz="1200" dirty="0">
                <a:latin typeface="Hiragino Kaku Gothic Pro W3" panose="020B0300000000000000" pitchFamily="34" charset="-128"/>
                <a:ea typeface="Hiragino Kaku Gothic Pro W3" panose="020B0300000000000000" pitchFamily="34" charset="-128"/>
              </a:rPr>
              <a:t>(14min40sec&gt;18min20sec)</a:t>
            </a:r>
            <a:endParaRPr kumimoji="1" lang="ja-JP" altLang="en-US"/>
          </a:p>
        </p:txBody>
      </p:sp>
      <p:sp>
        <p:nvSpPr>
          <p:cNvPr id="4" name="スライド番号プレースホルダー 3"/>
          <p:cNvSpPr>
            <a:spLocks noGrp="1"/>
          </p:cNvSpPr>
          <p:nvPr>
            <p:ph type="sldNum" sz="quarter" idx="5"/>
          </p:nvPr>
        </p:nvSpPr>
        <p:spPr/>
        <p:txBody>
          <a:bodyPr/>
          <a:lstStyle/>
          <a:p>
            <a:fld id="{A092A1A4-5981-2442-9A83-28F855769590}" type="slidenum">
              <a:rPr kumimoji="1" lang="ja-JP" altLang="en-US" smtClean="0"/>
              <a:t>15</a:t>
            </a:fld>
            <a:endParaRPr kumimoji="1" lang="ja-JP" altLang="en-US"/>
          </a:p>
        </p:txBody>
      </p:sp>
    </p:spTree>
    <p:extLst>
      <p:ext uri="{BB962C8B-B14F-4D97-AF65-F5344CB8AC3E}">
        <p14:creationId xmlns:p14="http://schemas.microsoft.com/office/powerpoint/2010/main" val="4089526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Hiragino Kaku Gothic Pro W3" panose="020B0300000000000000" pitchFamily="34" charset="-128"/>
                <a:ea typeface="Hiragino Kaku Gothic Pro W3" panose="020B0300000000000000" pitchFamily="34" charset="-128"/>
              </a:rPr>
              <a:t>最後にまとめと今後の課題です。</a:t>
            </a:r>
            <a:endParaRPr lang="en-US" altLang="ja-JP" sz="1200" dirty="0">
              <a:latin typeface="Hiragino Kaku Gothic Pro W3" panose="020B0300000000000000" pitchFamily="34" charset="-128"/>
              <a:ea typeface="Hiragino Kaku Gothic Pro W3" panose="020B03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Hiragino Kaku Gothic Pro W3" panose="020B0300000000000000" pitchFamily="34" charset="-128"/>
                <a:ea typeface="Hiragino Kaku Gothic Pro W3" panose="020B0300000000000000" pitchFamily="34" charset="-128"/>
              </a:rPr>
              <a:t>我々は、ジョブ推薦システムにおいて「長期的で」「市場全体」の最適化を行うシステムを目標に研究しました。</a:t>
            </a:r>
            <a:endParaRPr kumimoji="1" lang="en-US" altLang="ja-JP" sz="1200" dirty="0">
              <a:latin typeface="Hiragino Kaku Gothic Pro W3" panose="020B0300000000000000" pitchFamily="34" charset="-128"/>
              <a:ea typeface="Hiragino Kaku Gothic Pro W3" panose="020B03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Hiragino Kaku Gothic Pro W3" panose="020B0300000000000000" pitchFamily="34" charset="-128"/>
                <a:ea typeface="Hiragino Kaku Gothic Pro W3" panose="020B0300000000000000" pitchFamily="34" charset="-128"/>
              </a:rPr>
              <a:t>そのために</a:t>
            </a:r>
            <a:r>
              <a:rPr lang="ja-JP" altLang="en-US" sz="1200">
                <a:latin typeface="Hiragino Kaku Gothic Pro W3" panose="020B0300000000000000" pitchFamily="34" charset="-128"/>
                <a:ea typeface="Hiragino Kaku Gothic Pro W3" panose="020B0300000000000000" pitchFamily="34" charset="-128"/>
              </a:rPr>
              <a:t>強化学習、</a:t>
            </a:r>
            <a:r>
              <a:rPr lang="en-US" altLang="ja-JP" sz="1200" dirty="0">
                <a:latin typeface="Hiragino Kaku Gothic Pro W3" panose="020B0300000000000000" pitchFamily="34" charset="-128"/>
                <a:ea typeface="Hiragino Kaku Gothic Pro W3" panose="020B0300000000000000" pitchFamily="34" charset="-128"/>
              </a:rPr>
              <a:t>GNN</a:t>
            </a:r>
            <a:r>
              <a:rPr lang="ja-JP" altLang="en-US" sz="1200">
                <a:latin typeface="Hiragino Kaku Gothic Pro W3" panose="020B0300000000000000" pitchFamily="34" charset="-128"/>
                <a:ea typeface="Hiragino Kaku Gothic Pro W3" panose="020B0300000000000000" pitchFamily="34" charset="-128"/>
              </a:rPr>
              <a:t>、グラフデータ拡張を組み合わせた新しいフレームワークを持つ手法を提案しました。</a:t>
            </a:r>
            <a:endParaRPr lang="en-US" altLang="ja-JP" sz="1200" dirty="0">
              <a:latin typeface="Hiragino Kaku Gothic Pro W3" panose="020B0300000000000000" pitchFamily="34" charset="-128"/>
              <a:ea typeface="Hiragino Kaku Gothic Pro W3" panose="020B03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Hiragino Kaku Gothic Pro W3" panose="020B0300000000000000" pitchFamily="34" charset="-128"/>
                <a:ea typeface="Hiragino Kaku Gothic Pro W3" panose="020B0300000000000000" pitchFamily="34" charset="-128"/>
              </a:rPr>
              <a:t>更に、</a:t>
            </a:r>
            <a:r>
              <a:rPr lang="en-US" altLang="ja-JP" sz="1200" dirty="0">
                <a:latin typeface="Hiragino Kaku Gothic Pro W3" panose="020B0300000000000000" pitchFamily="34" charset="-128"/>
                <a:ea typeface="Hiragino Kaku Gothic Pro W3" panose="020B0300000000000000" pitchFamily="34" charset="-128"/>
              </a:rPr>
              <a:t>GDA</a:t>
            </a:r>
            <a:r>
              <a:rPr lang="ja-JP" altLang="en-US" sz="1200">
                <a:latin typeface="Hiragino Kaku Gothic Pro W3" panose="020B0300000000000000" pitchFamily="34" charset="-128"/>
                <a:ea typeface="Hiragino Kaku Gothic Pro W3" panose="020B0300000000000000" pitchFamily="34" charset="-128"/>
              </a:rPr>
              <a:t>の手法として、ラベル付きのエッジを追加する新しい手法を提案しました。</a:t>
            </a:r>
            <a:endParaRPr lang="en-US" altLang="ja-JP" sz="1200" dirty="0">
              <a:latin typeface="Hiragino Kaku Gothic Pro W3" panose="020B0300000000000000" pitchFamily="34" charset="-128"/>
              <a:ea typeface="Hiragino Kaku Gothic Pro W3" panose="020B03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Hiragino Kaku Gothic Pro W3" panose="020B0300000000000000" pitchFamily="34" charset="-128"/>
                <a:ea typeface="Hiragino Kaku Gothic Pro W3" panose="020B0300000000000000" pitchFamily="34" charset="-128"/>
              </a:rPr>
              <a:t>実世界のデータ及び合成データによる実験を行い、提案手法の有効性が確かめられました。</a:t>
            </a:r>
            <a:endParaRPr kumimoji="1" lang="en-US" altLang="ja-JP" sz="1200" dirty="0">
              <a:latin typeface="Hiragino Kaku Gothic Pro W3" panose="020B0300000000000000" pitchFamily="34" charset="-128"/>
              <a:ea typeface="Hiragino Kaku Gothic Pro W3" panose="020B03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latin typeface="Hiragino Kaku Gothic Pro W3" panose="020B0300000000000000" pitchFamily="34" charset="-128"/>
              <a:ea typeface="Hiragino Kaku Gothic Pro W3" panose="020B03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Hiragino Kaku Gothic Pro W3" panose="020B0300000000000000" pitchFamily="34" charset="-128"/>
                <a:ea typeface="Hiragino Kaku Gothic Pro W3" panose="020B0300000000000000" pitchFamily="34" charset="-128"/>
              </a:rPr>
              <a:t>今後の課題としては強化学習手法の</a:t>
            </a:r>
            <a:r>
              <a:rPr lang="en-US" altLang="ja-JP" sz="1200" dirty="0">
                <a:latin typeface="Hiragino Kaku Gothic Pro W3" panose="020B0300000000000000" pitchFamily="34" charset="-128"/>
                <a:ea typeface="Hiragino Kaku Gothic Pro W3" panose="020B0300000000000000" pitchFamily="34" charset="-128"/>
              </a:rPr>
              <a:t>Actor-Critic</a:t>
            </a:r>
            <a:r>
              <a:rPr lang="ja-JP" altLang="en-US" sz="1200">
                <a:latin typeface="Hiragino Kaku Gothic Pro W3" panose="020B0300000000000000" pitchFamily="34" charset="-128"/>
                <a:ea typeface="Hiragino Kaku Gothic Pro W3" panose="020B0300000000000000" pitchFamily="34" charset="-128"/>
              </a:rPr>
              <a:t>や</a:t>
            </a:r>
            <a:r>
              <a:rPr lang="en-US" altLang="ja-JP" sz="1200" dirty="0">
                <a:latin typeface="Hiragino Kaku Gothic Pro W3" panose="020B0300000000000000" pitchFamily="34" charset="-128"/>
                <a:ea typeface="Hiragino Kaku Gothic Pro W3" panose="020B0300000000000000" pitchFamily="34" charset="-128"/>
              </a:rPr>
              <a:t>GNN</a:t>
            </a:r>
            <a:r>
              <a:rPr lang="ja-JP" altLang="en-US" sz="1200">
                <a:latin typeface="Hiragino Kaku Gothic Pro W3" panose="020B0300000000000000" pitchFamily="34" charset="-128"/>
                <a:ea typeface="Hiragino Kaku Gothic Pro W3" panose="020B0300000000000000" pitchFamily="34" charset="-128"/>
              </a:rPr>
              <a:t>手法の</a:t>
            </a:r>
            <a:r>
              <a:rPr lang="en-US" altLang="ja-JP" sz="1200" dirty="0">
                <a:latin typeface="Hiragino Kaku Gothic Pro W3" panose="020B0300000000000000" pitchFamily="34" charset="-128"/>
                <a:ea typeface="Hiragino Kaku Gothic Pro W3" panose="020B0300000000000000" pitchFamily="34" charset="-128"/>
              </a:rPr>
              <a:t>R-GCN</a:t>
            </a:r>
            <a:r>
              <a:rPr lang="ja-JP" altLang="en-US" sz="1200">
                <a:latin typeface="Hiragino Kaku Gothic Pro W3" panose="020B0300000000000000" pitchFamily="34" charset="-128"/>
                <a:ea typeface="Hiragino Kaku Gothic Pro W3" panose="020B0300000000000000" pitchFamily="34" charset="-128"/>
              </a:rPr>
              <a:t>をより性能の良い手法に置き換えることでさらなる性能改善が見込まれます。</a:t>
            </a:r>
            <a:endParaRPr lang="en-US" altLang="ja-JP" sz="1200" dirty="0">
              <a:latin typeface="Hiragino Kaku Gothic Pro W3" panose="020B0300000000000000" pitchFamily="34" charset="-128"/>
              <a:ea typeface="Hiragino Kaku Gothic Pro W3" panose="020B03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Hiragino Kaku Gothic Pro W3" panose="020B0300000000000000" pitchFamily="34" charset="-128"/>
                <a:ea typeface="Hiragino Kaku Gothic Pro W3" panose="020B0300000000000000" pitchFamily="34" charset="-128"/>
              </a:rPr>
              <a:t>また、もちろん最終目標は「社会実装」であるため、シミュレーション環境をより現実に即した設定に拡張するなど、精密なオフライン評価をする必要性であったり、オンライン</a:t>
            </a:r>
            <a:r>
              <a:rPr lang="en-US" altLang="ja-JP" sz="1200" dirty="0">
                <a:latin typeface="Hiragino Kaku Gothic Pro W3" panose="020B0300000000000000" pitchFamily="34" charset="-128"/>
                <a:ea typeface="Hiragino Kaku Gothic Pro W3" panose="020B0300000000000000" pitchFamily="34" charset="-128"/>
              </a:rPr>
              <a:t>A/B</a:t>
            </a:r>
            <a:r>
              <a:rPr lang="ja-JP" altLang="en-US" sz="1200">
                <a:latin typeface="Hiragino Kaku Gothic Pro W3" panose="020B0300000000000000" pitchFamily="34" charset="-128"/>
                <a:ea typeface="Hiragino Kaku Gothic Pro W3" panose="020B0300000000000000" pitchFamily="34" charset="-128"/>
              </a:rPr>
              <a:t>実験をすることがあります。</a:t>
            </a:r>
            <a:endParaRPr lang="en-US" altLang="ja-JP" sz="1200" dirty="0">
              <a:latin typeface="Hiragino Kaku Gothic Pro W3" panose="020B0300000000000000" pitchFamily="34" charset="-128"/>
              <a:ea typeface="Hiragino Kaku Gothic Pro W3" panose="020B03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Hiragino Kaku Gothic Pro W3" panose="020B0300000000000000" pitchFamily="34" charset="-128"/>
                <a:ea typeface="Hiragino Kaku Gothic Pro W3" panose="020B0300000000000000" pitchFamily="34" charset="-128"/>
              </a:rPr>
              <a:t>また、この手法は全求職者、全求人を</a:t>
            </a:r>
            <a:r>
              <a:rPr lang="en-US" altLang="ja-JP" sz="1200" dirty="0">
                <a:latin typeface="Hiragino Kaku Gothic Pro W3" panose="020B0300000000000000" pitchFamily="34" charset="-128"/>
                <a:ea typeface="Hiragino Kaku Gothic Pro W3" panose="020B0300000000000000" pitchFamily="34" charset="-128"/>
              </a:rPr>
              <a:t>1</a:t>
            </a:r>
            <a:r>
              <a:rPr lang="ja-JP" altLang="en-US" sz="1200">
                <a:latin typeface="Hiragino Kaku Gothic Pro W3" panose="020B0300000000000000" pitchFamily="34" charset="-128"/>
                <a:ea typeface="Hiragino Kaku Gothic Pro W3" panose="020B0300000000000000" pitchFamily="34" charset="-128"/>
              </a:rPr>
              <a:t>つの</a:t>
            </a:r>
            <a:r>
              <a:rPr lang="en-US" altLang="ja-JP" sz="1200" dirty="0">
                <a:latin typeface="Hiragino Kaku Gothic Pro W3" panose="020B0300000000000000" pitchFamily="34" charset="-128"/>
                <a:ea typeface="Hiragino Kaku Gothic Pro W3" panose="020B0300000000000000" pitchFamily="34" charset="-128"/>
              </a:rPr>
              <a:t>2</a:t>
            </a:r>
            <a:r>
              <a:rPr lang="ja-JP" altLang="en-US" sz="1200">
                <a:latin typeface="Hiragino Kaku Gothic Pro W3" panose="020B0300000000000000" pitchFamily="34" charset="-128"/>
                <a:ea typeface="Hiragino Kaku Gothic Pro W3" panose="020B0300000000000000" pitchFamily="34" charset="-128"/>
              </a:rPr>
              <a:t>部グラフとして表現するため、社会実装に向けては、</a:t>
            </a:r>
            <a:r>
              <a:rPr kumimoji="1" lang="ja-JP" altLang="en-US" sz="1200">
                <a:latin typeface="Hiragino Kaku Gothic Pro W3" panose="020B0300000000000000" pitchFamily="34" charset="-128"/>
                <a:ea typeface="Hiragino Kaku Gothic Pro W3" panose="020B0300000000000000" pitchFamily="34" charset="-128"/>
              </a:rPr>
              <a:t>スケーラビリティや推定時間に関する改善も必要です。</a:t>
            </a:r>
            <a:endParaRPr kumimoji="1" lang="en-US" altLang="ja-JP" sz="1200" dirty="0">
              <a:latin typeface="Hiragino Kaku Gothic Pro W3" panose="020B0300000000000000" pitchFamily="34" charset="-128"/>
              <a:ea typeface="Hiragino Kaku Gothic Pro W3" panose="020B03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Hiragino Kaku Gothic Pro W3" panose="020B0300000000000000" pitchFamily="34" charset="-128"/>
                <a:ea typeface="Hiragino Kaku Gothic Pro W3" panose="020B0300000000000000" pitchFamily="34" charset="-128"/>
              </a:rPr>
              <a:t>最後に、この発表では、ジョブ推薦システムの文脈で話しましたが、オンラインデーティングなどのマッチング市場全体の推薦システムに適用できると我々は考えているため、他のデータセットでの検証も必要となります。</a:t>
            </a:r>
            <a:endParaRPr kumimoji="1" lang="en-US" altLang="ja-JP" sz="1200" dirty="0">
              <a:latin typeface="Hiragino Kaku Gothic Pro W3" panose="020B0300000000000000" pitchFamily="34" charset="-128"/>
              <a:ea typeface="Hiragino Kaku Gothic Pro W3" panose="020B03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Hiragino Kaku Gothic Pro W3" panose="020B0300000000000000" pitchFamily="34" charset="-128"/>
              <a:ea typeface="Hiragino Kaku Gothic Pro W3" panose="020B03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Hiragino Kaku Gothic Pro W3" panose="020B0300000000000000" pitchFamily="34" charset="-128"/>
                <a:ea typeface="Hiragino Kaku Gothic Pro W3" panose="020B0300000000000000" pitchFamily="34" charset="-128"/>
              </a:rPr>
              <a:t>(16min&gt;20min)</a:t>
            </a:r>
            <a:endParaRPr lang="en-US" altLang="ja-JP" sz="1200" dirty="0">
              <a:latin typeface="Hiragino Kaku Gothic Pro W3" panose="020B0300000000000000" pitchFamily="34" charset="-128"/>
              <a:ea typeface="Hiragino Kaku Gothic Pro W3" panose="020B0300000000000000" pitchFamily="34" charset="-128"/>
            </a:endParaRPr>
          </a:p>
        </p:txBody>
      </p:sp>
      <p:sp>
        <p:nvSpPr>
          <p:cNvPr id="4" name="スライド番号プレースホルダー 3"/>
          <p:cNvSpPr>
            <a:spLocks noGrp="1"/>
          </p:cNvSpPr>
          <p:nvPr>
            <p:ph type="sldNum" sz="quarter" idx="5"/>
          </p:nvPr>
        </p:nvSpPr>
        <p:spPr/>
        <p:txBody>
          <a:bodyPr/>
          <a:lstStyle/>
          <a:p>
            <a:fld id="{A092A1A4-5981-2442-9A83-28F855769590}" type="slidenum">
              <a:rPr kumimoji="1" lang="ja-JP" altLang="en-US" smtClean="0"/>
              <a:t>16</a:t>
            </a:fld>
            <a:endParaRPr kumimoji="1" lang="ja-JP" altLang="en-US"/>
          </a:p>
        </p:txBody>
      </p:sp>
    </p:spTree>
    <p:extLst>
      <p:ext uri="{BB962C8B-B14F-4D97-AF65-F5344CB8AC3E}">
        <p14:creationId xmlns:p14="http://schemas.microsoft.com/office/powerpoint/2010/main" val="3375918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092A1A4-5981-2442-9A83-28F855769590}" type="slidenum">
              <a:rPr kumimoji="1" lang="ja-JP" altLang="en-US" smtClean="0"/>
              <a:t>17</a:t>
            </a:fld>
            <a:endParaRPr kumimoji="1" lang="ja-JP" altLang="en-US"/>
          </a:p>
        </p:txBody>
      </p:sp>
    </p:spTree>
    <p:extLst>
      <p:ext uri="{BB962C8B-B14F-4D97-AF65-F5344CB8AC3E}">
        <p14:creationId xmlns:p14="http://schemas.microsoft.com/office/powerpoint/2010/main" val="179019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092A1A4-5981-2442-9A83-28F855769590}" type="slidenum">
              <a:rPr kumimoji="1" lang="ja-JP" altLang="en-US" smtClean="0"/>
              <a:t>18</a:t>
            </a:fld>
            <a:endParaRPr kumimoji="1" lang="ja-JP" altLang="en-US"/>
          </a:p>
        </p:txBody>
      </p:sp>
    </p:spTree>
    <p:extLst>
      <p:ext uri="{BB962C8B-B14F-4D97-AF65-F5344CB8AC3E}">
        <p14:creationId xmlns:p14="http://schemas.microsoft.com/office/powerpoint/2010/main" val="4228216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092A1A4-5981-2442-9A83-28F855769590}" type="slidenum">
              <a:rPr kumimoji="1" lang="ja-JP" altLang="en-US" smtClean="0"/>
              <a:t>19</a:t>
            </a:fld>
            <a:endParaRPr kumimoji="1" lang="ja-JP" altLang="en-US"/>
          </a:p>
        </p:txBody>
      </p:sp>
    </p:spTree>
    <p:extLst>
      <p:ext uri="{BB962C8B-B14F-4D97-AF65-F5344CB8AC3E}">
        <p14:creationId xmlns:p14="http://schemas.microsoft.com/office/powerpoint/2010/main" val="3960651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まず、我々は求職者に求人を推薦するような、ジョブ推薦システムを対象に研究を行いました。</a:t>
            </a:r>
            <a:endParaRPr kumimoji="1" lang="en-US" altLang="ja-JP" dirty="0"/>
          </a:p>
          <a:p>
            <a:r>
              <a:rPr kumimoji="1" lang="ja-JP" altLang="en-US"/>
              <a:t>推薦システム自体は</a:t>
            </a:r>
            <a:r>
              <a:rPr kumimoji="1" lang="en" altLang="ja-JP" dirty="0"/>
              <a:t>e-</a:t>
            </a:r>
            <a:r>
              <a:rPr kumimoji="1" lang="ja-JP" altLang="en-US"/>
              <a:t>コマースや論文検索など幅広い領域で用いられていますが、</a:t>
            </a:r>
            <a:endParaRPr kumimoji="1" lang="en-US" altLang="ja-JP" dirty="0"/>
          </a:p>
          <a:p>
            <a:r>
              <a:rPr kumimoji="1" lang="ja-JP" altLang="en-US"/>
              <a:t>ジョブ推薦システムがこのような推薦システムと大きく異なる点は、最終目標が「購入やクリック」ではなく、「マッチング」を達成することです。</a:t>
            </a:r>
            <a:endParaRPr kumimoji="1" lang="en-US" altLang="ja-JP" dirty="0"/>
          </a:p>
          <a:p>
            <a:r>
              <a:rPr kumimoji="1" lang="ja-JP" altLang="en-US"/>
              <a:t>ここでいうマッチングとは、求職者が応募した求人に採用されることを指します。</a:t>
            </a:r>
          </a:p>
          <a:p>
            <a:r>
              <a:rPr kumimoji="1" lang="ja-JP" altLang="en-US"/>
              <a:t>なので、推薦システムはただ、求職者が気に入りそうな求人を推薦するのではなく、求人の要求資格などの要件だったり、雇用主側のニーズを満たした双方向の意図を考慮した推薦をしなければなりません。</a:t>
            </a:r>
            <a:endParaRPr kumimoji="1" lang="en-US" altLang="ja-JP" dirty="0"/>
          </a:p>
          <a:p>
            <a:r>
              <a:rPr kumimoji="1" lang="ja-JP" altLang="en-US"/>
              <a:t>このような双方向の推薦システムを相互推薦システムと呼びます。</a:t>
            </a:r>
            <a:endParaRPr kumimoji="1" lang="en" altLang="ja-JP" dirty="0"/>
          </a:p>
          <a:p>
            <a:endParaRPr kumimoji="1" lang="en" altLang="ja-JP" dirty="0"/>
          </a:p>
          <a:p>
            <a:r>
              <a:rPr kumimoji="1" lang="en" altLang="ja-JP" dirty="0"/>
              <a:t>https://</a:t>
            </a:r>
            <a:r>
              <a:rPr kumimoji="1" lang="en" altLang="ja-JP" dirty="0" err="1"/>
              <a:t>www.irasutoya.com</a:t>
            </a:r>
            <a:r>
              <a:rPr kumimoji="1" lang="en" altLang="ja-JP" dirty="0"/>
              <a:t>/2016/03/blog-post_42.html</a:t>
            </a:r>
            <a:endParaRPr kumimoji="1" lang="ja-JP" altLang="en-US"/>
          </a:p>
        </p:txBody>
      </p:sp>
      <p:sp>
        <p:nvSpPr>
          <p:cNvPr id="4" name="スライド番号プレースホルダー 3"/>
          <p:cNvSpPr>
            <a:spLocks noGrp="1"/>
          </p:cNvSpPr>
          <p:nvPr>
            <p:ph type="sldNum" sz="quarter" idx="5"/>
          </p:nvPr>
        </p:nvSpPr>
        <p:spPr/>
        <p:txBody>
          <a:bodyPr/>
          <a:lstStyle/>
          <a:p>
            <a:fld id="{A092A1A4-5981-2442-9A83-28F855769590}" type="slidenum">
              <a:rPr kumimoji="1" lang="ja-JP" altLang="en-US" smtClean="0"/>
              <a:t>2</a:t>
            </a:fld>
            <a:endParaRPr kumimoji="1" lang="ja-JP" altLang="en-US"/>
          </a:p>
        </p:txBody>
      </p:sp>
    </p:spTree>
    <p:extLst>
      <p:ext uri="{BB962C8B-B14F-4D97-AF65-F5344CB8AC3E}">
        <p14:creationId xmlns:p14="http://schemas.microsoft.com/office/powerpoint/2010/main" val="4042805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092A1A4-5981-2442-9A83-28F855769590}" type="slidenum">
              <a:rPr kumimoji="1" lang="ja-JP" altLang="en-US" smtClean="0"/>
              <a:t>20</a:t>
            </a:fld>
            <a:endParaRPr kumimoji="1" lang="ja-JP" altLang="en-US"/>
          </a:p>
        </p:txBody>
      </p:sp>
    </p:spTree>
    <p:extLst>
      <p:ext uri="{BB962C8B-B14F-4D97-AF65-F5344CB8AC3E}">
        <p14:creationId xmlns:p14="http://schemas.microsoft.com/office/powerpoint/2010/main" val="1990893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ジョブ推薦システムに対して、相互推薦システムに焦点を当てた研究は多くされていますが、それでもまだ大きな課題があると我々は考えています。</a:t>
            </a:r>
            <a:endParaRPr kumimoji="1" lang="en-US" altLang="ja-JP" dirty="0"/>
          </a:p>
          <a:p>
            <a:r>
              <a:rPr kumimoji="1" lang="ja-JP" altLang="en-US"/>
              <a:t>それは、既存の研究では、短期的で、個別最適化された推薦をしているという点です。</a:t>
            </a:r>
            <a:endParaRPr kumimoji="1" lang="en-US" altLang="ja-JP" dirty="0"/>
          </a:p>
          <a:p>
            <a:r>
              <a:rPr kumimoji="1" lang="ja-JP" altLang="en-US"/>
              <a:t>例えば、現在のジョブ推薦システムは、今現在推薦している求職者が最もマッチングしやすそうな求人を推薦するように設計されています。</a:t>
            </a:r>
            <a:endParaRPr kumimoji="1" lang="en-US" altLang="ja-JP" dirty="0"/>
          </a:p>
          <a:p>
            <a:r>
              <a:rPr kumimoji="1" lang="ja-JP" altLang="en-US"/>
              <a:t>これは今の推薦結果を良くするために、新しく追加された求人を軽視するなど、長期的に見たら最適な行動とはならない可能性があります。</a:t>
            </a:r>
            <a:endParaRPr kumimoji="1" lang="en-US" altLang="ja-JP" dirty="0"/>
          </a:p>
          <a:p>
            <a:r>
              <a:rPr kumimoji="1" lang="ja-JP" altLang="en-US"/>
              <a:t>更に、現在のジョブ推薦システムの殆どは、求人の情報と今現在推薦している求職者の情報のみから個別最適化された推薦するように設計されています。</a:t>
            </a:r>
            <a:endParaRPr kumimoji="1" lang="en-US" altLang="ja-JP" dirty="0"/>
          </a:p>
          <a:p>
            <a:r>
              <a:rPr kumimoji="1" lang="ja-JP" altLang="en-US"/>
              <a:t>これの何が問題なのかというと、例えばこの図のように上の求職者にどちらの求人を推薦するか決定するときに、もしどちらの求人も求職者の好みや適性が同等程度であれば、明らかに上の求人を推薦したほうがマッチングのしさすさの観点から良いです。</a:t>
            </a:r>
            <a:endParaRPr kumimoji="1" lang="en-US" altLang="ja-JP" dirty="0"/>
          </a:p>
          <a:p>
            <a:r>
              <a:rPr kumimoji="1" lang="ja-JP" altLang="en-US"/>
              <a:t>このように、短期的で、個別最適化された推薦をしているが故に、長期的に市場全体で見たときには最適な推薦ができていない可能性があります。</a:t>
            </a:r>
          </a:p>
        </p:txBody>
      </p:sp>
      <p:sp>
        <p:nvSpPr>
          <p:cNvPr id="4" name="スライド番号プレースホルダー 3"/>
          <p:cNvSpPr>
            <a:spLocks noGrp="1"/>
          </p:cNvSpPr>
          <p:nvPr>
            <p:ph type="sldNum" sz="quarter" idx="5"/>
          </p:nvPr>
        </p:nvSpPr>
        <p:spPr/>
        <p:txBody>
          <a:bodyPr/>
          <a:lstStyle/>
          <a:p>
            <a:fld id="{A092A1A4-5981-2442-9A83-28F855769590}" type="slidenum">
              <a:rPr kumimoji="1" lang="ja-JP" altLang="en-US" smtClean="0"/>
              <a:t>3</a:t>
            </a:fld>
            <a:endParaRPr kumimoji="1" lang="ja-JP" altLang="en-US"/>
          </a:p>
        </p:txBody>
      </p:sp>
    </p:spTree>
    <p:extLst>
      <p:ext uri="{BB962C8B-B14F-4D97-AF65-F5344CB8AC3E}">
        <p14:creationId xmlns:p14="http://schemas.microsoft.com/office/powerpoint/2010/main" val="471277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そこで我々は長期的で、市場全体の情報を加味したジョブ推薦システムを開発することを目的に研究を行いました。</a:t>
            </a:r>
          </a:p>
          <a:p>
            <a:r>
              <a:rPr kumimoji="1" lang="ja-JP" altLang="en-US"/>
              <a:t>この目標に対して我々は大きく</a:t>
            </a:r>
            <a:r>
              <a:rPr kumimoji="1" lang="en-US" altLang="ja-JP" dirty="0"/>
              <a:t>2</a:t>
            </a:r>
            <a:r>
              <a:rPr kumimoji="1" lang="ja-JP" altLang="en-US"/>
              <a:t>つのアプローチを取りました。</a:t>
            </a:r>
            <a:endParaRPr kumimoji="1" lang="en-US" altLang="ja-JP" dirty="0"/>
          </a:p>
          <a:p>
            <a:r>
              <a:rPr kumimoji="1" lang="ja-JP" altLang="en-US"/>
              <a:t>１つ目が長期的な最適化を行うために強化学習を適用したこと、</a:t>
            </a:r>
            <a:r>
              <a:rPr kumimoji="1" lang="en-US" altLang="ja-JP" dirty="0"/>
              <a:t>2</a:t>
            </a:r>
            <a:r>
              <a:rPr kumimoji="1" lang="ja-JP" altLang="en-US"/>
              <a:t>つ目が市場全体の情報を加味するためにグラフニューラルネットワークを適用したことです。</a:t>
            </a:r>
            <a:endParaRPr kumimoji="1" lang="en-US" altLang="ja-JP" dirty="0"/>
          </a:p>
          <a:p>
            <a:r>
              <a:rPr kumimoji="1" lang="ja-JP" altLang="en-US"/>
              <a:t>さらに細かく</a:t>
            </a:r>
            <a:r>
              <a:rPr kumimoji="1" lang="en-US" altLang="ja-JP" dirty="0" err="1"/>
              <a:t>Contoribution</a:t>
            </a:r>
            <a:r>
              <a:rPr kumimoji="1" lang="ja-JP" altLang="en-US"/>
              <a:t>を紹介すると、我々は強化学習を適用するためにジョブ推薦システムをマルコフ決定過程で定式化しました。</a:t>
            </a:r>
            <a:endParaRPr kumimoji="1" lang="en-US" altLang="ja-JP" dirty="0"/>
          </a:p>
          <a:p>
            <a:r>
              <a:rPr kumimoji="1" lang="en-US" altLang="ja-JP" dirty="0"/>
              <a:t>(</a:t>
            </a:r>
            <a:r>
              <a:rPr kumimoji="1" lang="ja-JP" altLang="en-US"/>
              <a:t>一方向の推薦システムを</a:t>
            </a:r>
            <a:r>
              <a:rPr kumimoji="1" lang="en-US" altLang="ja-JP" dirty="0"/>
              <a:t>MDP</a:t>
            </a:r>
            <a:r>
              <a:rPr kumimoji="1" lang="ja-JP" altLang="en-US"/>
              <a:t>として定式化した研究はありますが、相互推薦システムの文脈で定式化した研究は初です。</a:t>
            </a:r>
            <a:r>
              <a:rPr kumimoji="1" lang="en-US" altLang="ja-JP" dirty="0"/>
              <a:t>)</a:t>
            </a:r>
          </a:p>
          <a:p>
            <a:r>
              <a:rPr kumimoji="1" lang="ja-JP" altLang="en-US"/>
              <a:t>さらに、強化学習手法の</a:t>
            </a:r>
            <a:r>
              <a:rPr kumimoji="1" lang="en" altLang="ja-JP" dirty="0"/>
              <a:t>REINFORCE</a:t>
            </a:r>
            <a:r>
              <a:rPr kumimoji="1" lang="ja-JP" altLang="en-US"/>
              <a:t>と</a:t>
            </a:r>
            <a:r>
              <a:rPr kumimoji="1" lang="en" altLang="ja-JP" dirty="0"/>
              <a:t>Actor-Critic</a:t>
            </a:r>
            <a:r>
              <a:rPr kumimoji="1" lang="ja-JP" altLang="en-US"/>
              <a:t>を適用し性能を改善しました。</a:t>
            </a:r>
            <a:endParaRPr kumimoji="1" lang="en-US" altLang="ja-JP" dirty="0"/>
          </a:p>
          <a:p>
            <a:r>
              <a:rPr kumimoji="1" lang="ja-JP" altLang="en-US"/>
              <a:t>さらに</a:t>
            </a:r>
            <a:r>
              <a:rPr kumimoji="1" lang="en-US" altLang="ja-JP" dirty="0"/>
              <a:t>GNN</a:t>
            </a:r>
            <a:r>
              <a:rPr kumimoji="1" lang="ja-JP" altLang="en-US"/>
              <a:t>手法の</a:t>
            </a:r>
            <a:r>
              <a:rPr kumimoji="1" lang="en-US" altLang="ja-JP" dirty="0"/>
              <a:t>R-GCN</a:t>
            </a:r>
            <a:r>
              <a:rPr kumimoji="1" lang="ja-JP" altLang="en-US"/>
              <a:t>を適用することでジョブ推薦における複雑な関係性を埋め込めるようにしました。</a:t>
            </a:r>
            <a:endParaRPr kumimoji="1" lang="en-US" altLang="ja-JP" dirty="0"/>
          </a:p>
          <a:p>
            <a:r>
              <a:rPr kumimoji="1" lang="ja-JP" altLang="en-US"/>
              <a:t>また、ジョブ推薦ではしばしばエッジがスパースになるため、ラベル付きのエッジを追加する新しいデータ拡張手法を提案しました。</a:t>
            </a:r>
            <a:endParaRPr kumimoji="1" lang="en-US" altLang="ja-JP" dirty="0"/>
          </a:p>
          <a:p>
            <a:r>
              <a:rPr kumimoji="1" lang="ja-JP" altLang="en-US"/>
              <a:t>最後に実世界のデータと合成データによるシミュレーションにより、提案手法の有効性を検証しました。</a:t>
            </a:r>
            <a:endParaRPr kumimoji="1" lang="en-US" altLang="ja-JP" dirty="0"/>
          </a:p>
          <a:p>
            <a:endParaRPr kumimoji="1" lang="en-US" altLang="ja-JP" dirty="0"/>
          </a:p>
          <a:p>
            <a:r>
              <a:rPr kumimoji="1" lang="en-US" altLang="ja-JP" dirty="0"/>
              <a:t>(4min &gt; 5min)</a:t>
            </a:r>
            <a:endParaRPr kumimoji="1" lang="ja-JP" altLang="en-US"/>
          </a:p>
        </p:txBody>
      </p:sp>
      <p:sp>
        <p:nvSpPr>
          <p:cNvPr id="4" name="スライド番号プレースホルダー 3"/>
          <p:cNvSpPr>
            <a:spLocks noGrp="1"/>
          </p:cNvSpPr>
          <p:nvPr>
            <p:ph type="sldNum" sz="quarter" idx="5"/>
          </p:nvPr>
        </p:nvSpPr>
        <p:spPr/>
        <p:txBody>
          <a:bodyPr/>
          <a:lstStyle/>
          <a:p>
            <a:fld id="{A092A1A4-5981-2442-9A83-28F855769590}" type="slidenum">
              <a:rPr kumimoji="1" lang="ja-JP" altLang="en-US" smtClean="0"/>
              <a:t>4</a:t>
            </a:fld>
            <a:endParaRPr kumimoji="1" lang="ja-JP" altLang="en-US"/>
          </a:p>
        </p:txBody>
      </p:sp>
    </p:spTree>
    <p:extLst>
      <p:ext uri="{BB962C8B-B14F-4D97-AF65-F5344CB8AC3E}">
        <p14:creationId xmlns:p14="http://schemas.microsoft.com/office/powerpoint/2010/main" val="1679141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続いて関連研究について紹介します。</a:t>
            </a:r>
          </a:p>
          <a:p>
            <a:r>
              <a:rPr kumimoji="1" lang="ja-JP" altLang="en-US"/>
              <a:t>まず</a:t>
            </a:r>
            <a:r>
              <a:rPr kumimoji="1" lang="en-US" altLang="ja-JP" dirty="0"/>
              <a:t>1</a:t>
            </a:r>
            <a:r>
              <a:rPr kumimoji="1" lang="ja-JP" altLang="en-US"/>
              <a:t>つ目は</a:t>
            </a:r>
            <a:r>
              <a:rPr kumimoji="1" lang="en" altLang="ja-JP" dirty="0" err="1"/>
              <a:t>LiJAR</a:t>
            </a:r>
            <a:r>
              <a:rPr kumimoji="1" lang="ja-JP" altLang="en-US"/>
              <a:t>と呼ばれる手法です。</a:t>
            </a:r>
          </a:p>
          <a:p>
            <a:r>
              <a:rPr kumimoji="1" lang="ja-JP" altLang="en-US"/>
              <a:t>この手法は求人が得る応募数が均等になるように推薦を調整する手法です。</a:t>
            </a:r>
          </a:p>
          <a:p>
            <a:r>
              <a:rPr kumimoji="1" lang="ja-JP" altLang="en-US"/>
              <a:t>具体的には求職者が求人に応募する確率と、求人の締め切り時での応募数を予測するモデルを学習させ、この</a:t>
            </a:r>
            <a:r>
              <a:rPr kumimoji="1" lang="en-US" altLang="ja-JP" dirty="0"/>
              <a:t>2</a:t>
            </a:r>
            <a:r>
              <a:rPr kumimoji="1" lang="ja-JP" altLang="en-US"/>
              <a:t>つのモデルから推測した値に基づいてこちらの式のように推薦するスコアを調整します。</a:t>
            </a:r>
          </a:p>
          <a:p>
            <a:r>
              <a:rPr kumimoji="1" lang="ja-JP" altLang="en-US"/>
              <a:t>例えば、応募が多すぎると推定された求人に対しては</a:t>
            </a:r>
            <a:r>
              <a:rPr kumimoji="1" lang="en-US" altLang="ja-JP" dirty="0"/>
              <a:t>1</a:t>
            </a:r>
            <a:r>
              <a:rPr kumimoji="1" lang="ja-JP" altLang="en-US"/>
              <a:t>より小さい値を掛けることで推薦スコアを小さくします。</a:t>
            </a:r>
            <a:endParaRPr kumimoji="1" lang="en-US" altLang="ja-JP" dirty="0"/>
          </a:p>
          <a:p>
            <a:r>
              <a:rPr kumimoji="1" lang="ja-JP" altLang="en-US"/>
              <a:t>逆に少なすぎると、</a:t>
            </a:r>
          </a:p>
          <a:p>
            <a:endParaRPr kumimoji="1" lang="ja-JP" altLang="en-US"/>
          </a:p>
          <a:p>
            <a:r>
              <a:rPr kumimoji="1" lang="ja-JP" altLang="en-US"/>
              <a:t>この手法は</a:t>
            </a:r>
            <a:r>
              <a:rPr kumimoji="1" lang="en" altLang="ja-JP" dirty="0" err="1"/>
              <a:t>Linkdin</a:t>
            </a:r>
            <a:r>
              <a:rPr kumimoji="1" lang="ja-JP" altLang="en-US"/>
              <a:t>という求人プラットフォームで有効性が確かめられているんですが、いくつかの課題があります。</a:t>
            </a:r>
          </a:p>
          <a:p>
            <a:r>
              <a:rPr kumimoji="1" lang="ja-JP" altLang="en-US"/>
              <a:t>まず１つ目が推薦スコアを調整する、この手法の要となるような部分がハイパーパラメータに大きく依存している点です。</a:t>
            </a:r>
          </a:p>
          <a:p>
            <a:r>
              <a:rPr kumimoji="1" lang="en-US" altLang="ja-JP" dirty="0"/>
              <a:t>2</a:t>
            </a:r>
            <a:r>
              <a:rPr kumimoji="1" lang="ja-JP" altLang="en-US"/>
              <a:t>つ目はこの手法の目標が応募数の均等化であり、マッチング数の最大化ではないということです。</a:t>
            </a:r>
          </a:p>
        </p:txBody>
      </p:sp>
      <p:sp>
        <p:nvSpPr>
          <p:cNvPr id="4" name="スライド番号プレースホルダー 3"/>
          <p:cNvSpPr>
            <a:spLocks noGrp="1"/>
          </p:cNvSpPr>
          <p:nvPr>
            <p:ph type="sldNum" sz="quarter" idx="5"/>
          </p:nvPr>
        </p:nvSpPr>
        <p:spPr/>
        <p:txBody>
          <a:bodyPr/>
          <a:lstStyle/>
          <a:p>
            <a:fld id="{A092A1A4-5981-2442-9A83-28F855769590}" type="slidenum">
              <a:rPr kumimoji="1" lang="ja-JP" altLang="en-US" smtClean="0"/>
              <a:t>5</a:t>
            </a:fld>
            <a:endParaRPr kumimoji="1" lang="ja-JP" altLang="en-US"/>
          </a:p>
        </p:txBody>
      </p:sp>
    </p:spTree>
    <p:extLst>
      <p:ext uri="{BB962C8B-B14F-4D97-AF65-F5344CB8AC3E}">
        <p14:creationId xmlns:p14="http://schemas.microsoft.com/office/powerpoint/2010/main" val="1348044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続いて、安定マッチングに基づいて推薦する手法です。</a:t>
            </a:r>
          </a:p>
          <a:p>
            <a:r>
              <a:rPr kumimoji="1" lang="ja-JP" altLang="en-US"/>
              <a:t>安定マッチングとは「互いに現在組んでいる相手よりも好きであるペアが存在しないようなマッチング」のことです。</a:t>
            </a:r>
          </a:p>
          <a:p>
            <a:r>
              <a:rPr kumimoji="1" lang="ja-JP" altLang="en-US"/>
              <a:t>例えば、</a:t>
            </a:r>
            <a:r>
              <a:rPr kumimoji="1" lang="en" altLang="ja-JP" dirty="0"/>
              <a:t>Tomita</a:t>
            </a:r>
            <a:r>
              <a:rPr kumimoji="1" lang="ja-JP" altLang="en-US"/>
              <a:t>らは安定マッチングを求める手法のひとつである</a:t>
            </a:r>
            <a:r>
              <a:rPr kumimoji="1" lang="en" altLang="ja-JP" dirty="0"/>
              <a:t>TU</a:t>
            </a:r>
            <a:r>
              <a:rPr kumimoji="1" lang="ja-JP" altLang="en-US"/>
              <a:t>マッチングを用いて、</a:t>
            </a:r>
            <a:r>
              <a:rPr kumimoji="1" lang="en" altLang="ja-JP" dirty="0"/>
              <a:t>Online Dating</a:t>
            </a:r>
            <a:r>
              <a:rPr kumimoji="1" lang="ja-JP" altLang="en-US"/>
              <a:t>の領域で安定マッチングを求めました。</a:t>
            </a:r>
          </a:p>
          <a:p>
            <a:endParaRPr kumimoji="1" lang="ja-JP" altLang="en-US"/>
          </a:p>
          <a:p>
            <a:r>
              <a:rPr kumimoji="1" lang="ja-JP" altLang="en-US"/>
              <a:t>ただ、こちらの手法でも問題があり、まず１つ目がすべてのペアに対して希望順序が分かっているという強い仮定が必要である点です。</a:t>
            </a:r>
          </a:p>
          <a:p>
            <a:r>
              <a:rPr kumimoji="1" lang="ja-JP" altLang="en-US"/>
              <a:t>また、一対一のマッチングを求める手法が殆どで、求人のランキング形式で求職者に提示する必要のあるジョブ推薦システムには向きません。</a:t>
            </a:r>
          </a:p>
          <a:p>
            <a:r>
              <a:rPr kumimoji="1" lang="ja-JP" altLang="en-US"/>
              <a:t>最後に、マッチングの「安定性」を測るのが難しく、結局多くの研究が「マッチング総数」で性能を評価しなければならないという点です。</a:t>
            </a:r>
          </a:p>
        </p:txBody>
      </p:sp>
      <p:sp>
        <p:nvSpPr>
          <p:cNvPr id="4" name="スライド番号プレースホルダー 3"/>
          <p:cNvSpPr>
            <a:spLocks noGrp="1"/>
          </p:cNvSpPr>
          <p:nvPr>
            <p:ph type="sldNum" sz="quarter" idx="5"/>
          </p:nvPr>
        </p:nvSpPr>
        <p:spPr/>
        <p:txBody>
          <a:bodyPr/>
          <a:lstStyle/>
          <a:p>
            <a:fld id="{A092A1A4-5981-2442-9A83-28F855769590}" type="slidenum">
              <a:rPr kumimoji="1" lang="ja-JP" altLang="en-US" smtClean="0"/>
              <a:t>6</a:t>
            </a:fld>
            <a:endParaRPr kumimoji="1" lang="ja-JP" altLang="en-US"/>
          </a:p>
        </p:txBody>
      </p:sp>
    </p:spTree>
    <p:extLst>
      <p:ext uri="{BB962C8B-B14F-4D97-AF65-F5344CB8AC3E}">
        <p14:creationId xmlns:p14="http://schemas.microsoft.com/office/powerpoint/2010/main" val="165888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ここまでのまとめとして既存研究と提案手法の比較を行います。</a:t>
            </a:r>
            <a:endParaRPr kumimoji="1" lang="en-US" altLang="ja-JP" dirty="0"/>
          </a:p>
          <a:p>
            <a:endParaRPr kumimoji="1" lang="en-US" altLang="ja-JP" dirty="0"/>
          </a:p>
          <a:p>
            <a:r>
              <a:rPr kumimoji="1" lang="ja-JP" altLang="en-US"/>
              <a:t>従来の</a:t>
            </a:r>
            <a:r>
              <a:rPr kumimoji="1" lang="en-US" altLang="ja-JP" dirty="0"/>
              <a:t>1</a:t>
            </a:r>
            <a:r>
              <a:rPr kumimoji="1" lang="ja-JP" altLang="en-US"/>
              <a:t>方向の推薦システムではそもそも互恵性、双方向性は考慮されていません。</a:t>
            </a:r>
            <a:endParaRPr kumimoji="1" lang="en-US" altLang="ja-JP" dirty="0"/>
          </a:p>
          <a:p>
            <a:r>
              <a:rPr kumimoji="1" lang="ja-JP" altLang="en-US"/>
              <a:t>その点、従来の相互推薦システムは双方向性が考えられていますが、長期最適化や全体最適化は考えられていません。</a:t>
            </a:r>
            <a:endParaRPr kumimoji="1" lang="en-US" altLang="ja-JP" dirty="0"/>
          </a:p>
          <a:p>
            <a:endParaRPr kumimoji="1" lang="en-US" altLang="ja-JP" dirty="0"/>
          </a:p>
          <a:p>
            <a:r>
              <a:rPr kumimoji="1" lang="en-US" altLang="ja-JP" dirty="0"/>
              <a:t>(7min20sec &gt; 9min10sec)</a:t>
            </a:r>
            <a:endParaRPr kumimoji="1" lang="ja-JP" altLang="en-US"/>
          </a:p>
        </p:txBody>
      </p:sp>
      <p:sp>
        <p:nvSpPr>
          <p:cNvPr id="4" name="スライド番号プレースホルダー 3"/>
          <p:cNvSpPr>
            <a:spLocks noGrp="1"/>
          </p:cNvSpPr>
          <p:nvPr>
            <p:ph type="sldNum" sz="quarter" idx="5"/>
          </p:nvPr>
        </p:nvSpPr>
        <p:spPr/>
        <p:txBody>
          <a:bodyPr/>
          <a:lstStyle/>
          <a:p>
            <a:fld id="{A092A1A4-5981-2442-9A83-28F855769590}" type="slidenum">
              <a:rPr kumimoji="1" lang="ja-JP" altLang="en-US" smtClean="0"/>
              <a:t>7</a:t>
            </a:fld>
            <a:endParaRPr kumimoji="1" lang="ja-JP" altLang="en-US"/>
          </a:p>
        </p:txBody>
      </p:sp>
    </p:spTree>
    <p:extLst>
      <p:ext uri="{BB962C8B-B14F-4D97-AF65-F5344CB8AC3E}">
        <p14:creationId xmlns:p14="http://schemas.microsoft.com/office/powerpoint/2010/main" val="1310105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それでは提案手法について順番に説明していきます。</a:t>
            </a:r>
            <a:endParaRPr kumimoji="1" lang="en-US" altLang="ja-JP" dirty="0"/>
          </a:p>
          <a:p>
            <a:r>
              <a:rPr kumimoji="1" lang="ja-JP" altLang="en-US"/>
              <a:t>まず、</a:t>
            </a:r>
            <a:r>
              <a:rPr lang="en-US" altLang="ja-JP" sz="1200" dirty="0">
                <a:latin typeface="Hiragino Kaku Gothic Pro W3" panose="020B0300000000000000" pitchFamily="34" charset="-128"/>
                <a:ea typeface="Hiragino Kaku Gothic Pro W3" panose="020B0300000000000000" pitchFamily="34" charset="-128"/>
              </a:rPr>
              <a:t>Two-Tower Model</a:t>
            </a:r>
            <a:r>
              <a:rPr lang="ja-JP" altLang="en-US" sz="1200">
                <a:latin typeface="Hiragino Kaku Gothic Pro W3" panose="020B0300000000000000" pitchFamily="34" charset="-128"/>
                <a:ea typeface="Hiragino Kaku Gothic Pro W3" panose="020B0300000000000000" pitchFamily="34" charset="-128"/>
              </a:rPr>
              <a:t>について説明します。</a:t>
            </a:r>
            <a:r>
              <a:rPr lang="en-US" altLang="ja-JP" sz="1200" dirty="0">
                <a:latin typeface="Hiragino Kaku Gothic Pro W3" panose="020B0300000000000000" pitchFamily="34" charset="-128"/>
                <a:ea typeface="Hiragino Kaku Gothic Pro W3" panose="020B0300000000000000" pitchFamily="34" charset="-128"/>
              </a:rPr>
              <a:t>Two-Tower Model</a:t>
            </a:r>
            <a:r>
              <a:rPr lang="ja-JP" altLang="en-US" sz="1200">
                <a:latin typeface="Hiragino Kaku Gothic Pro W3" panose="020B0300000000000000" pitchFamily="34" charset="-128"/>
                <a:ea typeface="Hiragino Kaku Gothic Pro W3" panose="020B0300000000000000" pitchFamily="34" charset="-128"/>
              </a:rPr>
              <a:t>は推薦システムでよく使われる最もシンプルなモデルです。</a:t>
            </a:r>
            <a:endParaRPr lang="en-US" altLang="ja-JP" sz="1200" dirty="0">
              <a:latin typeface="Hiragino Kaku Gothic Pro W3" panose="020B0300000000000000" pitchFamily="34" charset="-128"/>
              <a:ea typeface="Hiragino Kaku Gothic Pro W3" panose="020B0300000000000000" pitchFamily="34" charset="-128"/>
            </a:endParaRPr>
          </a:p>
          <a:p>
            <a:r>
              <a:rPr lang="ja-JP" altLang="en-US" sz="1200">
                <a:latin typeface="Hiragino Kaku Gothic Pro W3" panose="020B0300000000000000" pitchFamily="34" charset="-128"/>
                <a:ea typeface="Hiragino Kaku Gothic Pro W3" panose="020B0300000000000000" pitchFamily="34" charset="-128"/>
              </a:rPr>
              <a:t>このモデルでは</a:t>
            </a:r>
            <a:r>
              <a:rPr lang="en-US" altLang="ja-JP" sz="1200" dirty="0">
                <a:latin typeface="Hiragino Kaku Gothic Pro W3" panose="020B0300000000000000" pitchFamily="34" charset="-128"/>
                <a:ea typeface="Hiragino Kaku Gothic Pro W3" panose="020B0300000000000000" pitchFamily="34" charset="-128"/>
              </a:rPr>
              <a:t>2</a:t>
            </a:r>
            <a:r>
              <a:rPr lang="ja-JP" altLang="en-US" sz="1200">
                <a:latin typeface="Hiragino Kaku Gothic Pro W3" panose="020B0300000000000000" pitchFamily="34" charset="-128"/>
                <a:ea typeface="Hiragino Kaku Gothic Pro W3" panose="020B0300000000000000" pitchFamily="34" charset="-128"/>
              </a:rPr>
              <a:t>つのエンコーダを用いて求職者と求人の特徴量を同じ空間に埋め込みます。</a:t>
            </a:r>
            <a:endParaRPr lang="en-US" altLang="ja-JP" sz="1200" dirty="0">
              <a:latin typeface="Hiragino Kaku Gothic Pro W3" panose="020B0300000000000000" pitchFamily="34" charset="-128"/>
              <a:ea typeface="Hiragino Kaku Gothic Pro W3" panose="020B0300000000000000" pitchFamily="34" charset="-128"/>
            </a:endParaRPr>
          </a:p>
          <a:p>
            <a:r>
              <a:rPr kumimoji="1" lang="ja-JP" altLang="en-US" sz="1200">
                <a:latin typeface="Hiragino Kaku Gothic Pro W3" panose="020B0300000000000000" pitchFamily="34" charset="-128"/>
                <a:ea typeface="Hiragino Kaku Gothic Pro W3" panose="020B0300000000000000" pitchFamily="34" charset="-128"/>
              </a:rPr>
              <a:t>その埋め込みのコサイン類似度や内積を推薦確率や推薦スコアとします。</a:t>
            </a:r>
            <a:endParaRPr kumimoji="1" lang="en-US" altLang="ja-JP" sz="1200" dirty="0">
              <a:latin typeface="Hiragino Kaku Gothic Pro W3" panose="020B0300000000000000" pitchFamily="34" charset="-128"/>
              <a:ea typeface="Hiragino Kaku Gothic Pro W3" panose="020B0300000000000000" pitchFamily="34" charset="-128"/>
            </a:endParaRPr>
          </a:p>
        </p:txBody>
      </p:sp>
      <p:sp>
        <p:nvSpPr>
          <p:cNvPr id="4" name="スライド番号プレースホルダー 3"/>
          <p:cNvSpPr>
            <a:spLocks noGrp="1"/>
          </p:cNvSpPr>
          <p:nvPr>
            <p:ph type="sldNum" sz="quarter" idx="5"/>
          </p:nvPr>
        </p:nvSpPr>
        <p:spPr/>
        <p:txBody>
          <a:bodyPr/>
          <a:lstStyle/>
          <a:p>
            <a:fld id="{A092A1A4-5981-2442-9A83-28F855769590}" type="slidenum">
              <a:rPr kumimoji="1" lang="ja-JP" altLang="en-US" smtClean="0"/>
              <a:t>8</a:t>
            </a:fld>
            <a:endParaRPr kumimoji="1" lang="ja-JP" altLang="en-US"/>
          </a:p>
        </p:txBody>
      </p:sp>
    </p:spTree>
    <p:extLst>
      <p:ext uri="{BB962C8B-B14F-4D97-AF65-F5344CB8AC3E}">
        <p14:creationId xmlns:p14="http://schemas.microsoft.com/office/powerpoint/2010/main" val="2942442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Two-Tower Model</a:t>
            </a:r>
            <a:r>
              <a:rPr kumimoji="1" lang="ja-JP" altLang="en-US"/>
              <a:t>はよく使われるモデルではあるんですが、当然ながら市場全体の情報を埋め込めません。</a:t>
            </a:r>
            <a:endParaRPr kumimoji="1" lang="en-US" altLang="ja-JP" dirty="0"/>
          </a:p>
          <a:p>
            <a:r>
              <a:rPr kumimoji="1" lang="ja-JP" altLang="en-US"/>
              <a:t>そこで、我々は求職者と求人の</a:t>
            </a:r>
            <a:r>
              <a:rPr kumimoji="1" lang="en-US" altLang="ja-JP" dirty="0"/>
              <a:t>2</a:t>
            </a:r>
            <a:r>
              <a:rPr kumimoji="1" lang="ja-JP" altLang="en-US"/>
              <a:t>部グラフを構築して</a:t>
            </a:r>
            <a:r>
              <a:rPr kumimoji="1" lang="en-US" altLang="ja-JP" dirty="0"/>
              <a:t>GNN</a:t>
            </a:r>
            <a:r>
              <a:rPr kumimoji="1" lang="ja-JP" altLang="en-US"/>
              <a:t>によって特徴量を埋め込みました。</a:t>
            </a:r>
            <a:endParaRPr kumimoji="1" lang="en-US" altLang="ja-JP" dirty="0"/>
          </a:p>
          <a:p>
            <a:r>
              <a:rPr kumimoji="1" lang="en-US" altLang="ja-JP" dirty="0"/>
              <a:t>GNN</a:t>
            </a:r>
            <a:r>
              <a:rPr kumimoji="1" lang="ja-JP" altLang="en-US"/>
              <a:t>はエッジ経由でノードの情報を伝搬させるため周辺の情報も埋め込むことができます。</a:t>
            </a:r>
            <a:endParaRPr kumimoji="1" lang="en-US" altLang="ja-JP" dirty="0"/>
          </a:p>
          <a:p>
            <a:r>
              <a:rPr kumimoji="1" lang="en-US" altLang="ja-JP" dirty="0"/>
              <a:t>GNN</a:t>
            </a:r>
            <a:r>
              <a:rPr kumimoji="1" lang="ja-JP" altLang="en-US"/>
              <a:t>の手法はたくさんありますが、その中でもラベル付きのエッジを扱える</a:t>
            </a:r>
            <a:r>
              <a:rPr kumimoji="1" lang="en-US" altLang="ja-JP" dirty="0"/>
              <a:t>R-GCN</a:t>
            </a:r>
            <a:r>
              <a:rPr kumimoji="1" lang="ja-JP" altLang="en-US"/>
              <a:t>と呼ばれる手法を適用しています。</a:t>
            </a:r>
          </a:p>
        </p:txBody>
      </p:sp>
      <p:sp>
        <p:nvSpPr>
          <p:cNvPr id="4" name="スライド番号プレースホルダー 3"/>
          <p:cNvSpPr>
            <a:spLocks noGrp="1"/>
          </p:cNvSpPr>
          <p:nvPr>
            <p:ph type="sldNum" sz="quarter" idx="5"/>
          </p:nvPr>
        </p:nvSpPr>
        <p:spPr/>
        <p:txBody>
          <a:bodyPr/>
          <a:lstStyle/>
          <a:p>
            <a:fld id="{A092A1A4-5981-2442-9A83-28F855769590}" type="slidenum">
              <a:rPr kumimoji="1" lang="ja-JP" altLang="en-US" smtClean="0"/>
              <a:t>9</a:t>
            </a:fld>
            <a:endParaRPr kumimoji="1" lang="ja-JP" altLang="en-US"/>
          </a:p>
        </p:txBody>
      </p:sp>
    </p:spTree>
    <p:extLst>
      <p:ext uri="{BB962C8B-B14F-4D97-AF65-F5344CB8AC3E}">
        <p14:creationId xmlns:p14="http://schemas.microsoft.com/office/powerpoint/2010/main" val="484671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A95913-00FF-07B4-36F8-CD267292B86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77A6DD6-711E-DF3A-D234-1E5A98A2CE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9CB47EC-7395-A35A-4B4A-E1FC9164E748}"/>
              </a:ext>
            </a:extLst>
          </p:cNvPr>
          <p:cNvSpPr>
            <a:spLocks noGrp="1"/>
          </p:cNvSpPr>
          <p:nvPr>
            <p:ph type="dt" sz="half" idx="10"/>
          </p:nvPr>
        </p:nvSpPr>
        <p:spPr/>
        <p:txBody>
          <a:bodyPr/>
          <a:lstStyle/>
          <a:p>
            <a:fld id="{E27BB2D8-6057-8546-B034-2421E1859A12}" type="datetime1">
              <a:rPr kumimoji="1" lang="ja-JP" altLang="en-US" smtClean="0"/>
              <a:t>2024/2/9</a:t>
            </a:fld>
            <a:endParaRPr kumimoji="1" lang="ja-JP" altLang="en-US"/>
          </a:p>
        </p:txBody>
      </p:sp>
      <p:sp>
        <p:nvSpPr>
          <p:cNvPr id="5" name="フッター プレースホルダー 4">
            <a:extLst>
              <a:ext uri="{FF2B5EF4-FFF2-40B4-BE49-F238E27FC236}">
                <a16:creationId xmlns:a16="http://schemas.microsoft.com/office/drawing/2014/main" id="{DE9F8EFE-22B0-0AE2-15DE-89F048E3605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CAAC0F6-405D-B808-9F21-10F59433CFB6}"/>
              </a:ext>
            </a:extLst>
          </p:cNvPr>
          <p:cNvSpPr>
            <a:spLocks noGrp="1"/>
          </p:cNvSpPr>
          <p:nvPr>
            <p:ph type="sldNum" sz="quarter" idx="12"/>
          </p:nvPr>
        </p:nvSpPr>
        <p:spPr>
          <a:xfrm>
            <a:off x="9296400" y="6339609"/>
            <a:ext cx="2743200" cy="365125"/>
          </a:xfrm>
        </p:spPr>
        <p:txBody>
          <a:bodyPr/>
          <a:lstStyle>
            <a:lvl1pPr>
              <a:defRPr sz="1500" b="1">
                <a:solidFill>
                  <a:schemeClr val="tx1"/>
                </a:solidFill>
                <a:latin typeface="Hiragino Kaku Gothic Pro W3" panose="020B0300000000000000" pitchFamily="34" charset="-128"/>
                <a:ea typeface="Hiragino Kaku Gothic Pro W3" panose="020B0300000000000000" pitchFamily="34" charset="-128"/>
              </a:defRPr>
            </a:lvl1pPr>
          </a:lstStyle>
          <a:p>
            <a:fld id="{84A7A7E2-47CA-F646-A4E8-D7F4BB3B5D6A}" type="slidenum">
              <a:rPr lang="ja-JP" altLang="en-US" smtClean="0"/>
              <a:pPr/>
              <a:t>‹#›</a:t>
            </a:fld>
            <a:endParaRPr lang="ja-JP" altLang="en-US"/>
          </a:p>
        </p:txBody>
      </p:sp>
    </p:spTree>
    <p:extLst>
      <p:ext uri="{BB962C8B-B14F-4D97-AF65-F5344CB8AC3E}">
        <p14:creationId xmlns:p14="http://schemas.microsoft.com/office/powerpoint/2010/main" val="73625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E2405B-19CC-9B84-D5FD-1D1043B2A17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35C7D84-14A1-B2E3-616F-1594DA3E13E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695C37C-9C9D-6459-A33B-96C97FF52B6A}"/>
              </a:ext>
            </a:extLst>
          </p:cNvPr>
          <p:cNvSpPr>
            <a:spLocks noGrp="1"/>
          </p:cNvSpPr>
          <p:nvPr>
            <p:ph type="dt" sz="half" idx="10"/>
          </p:nvPr>
        </p:nvSpPr>
        <p:spPr/>
        <p:txBody>
          <a:bodyPr/>
          <a:lstStyle/>
          <a:p>
            <a:fld id="{441FB27B-C9FA-904B-A57B-2F440D163F19}" type="datetime1">
              <a:rPr kumimoji="1" lang="ja-JP" altLang="en-US" smtClean="0"/>
              <a:t>2024/2/9</a:t>
            </a:fld>
            <a:endParaRPr kumimoji="1" lang="ja-JP" altLang="en-US"/>
          </a:p>
        </p:txBody>
      </p:sp>
      <p:sp>
        <p:nvSpPr>
          <p:cNvPr id="5" name="フッター プレースホルダー 4">
            <a:extLst>
              <a:ext uri="{FF2B5EF4-FFF2-40B4-BE49-F238E27FC236}">
                <a16:creationId xmlns:a16="http://schemas.microsoft.com/office/drawing/2014/main" id="{5C99EE12-2AFE-8223-1375-E4CACF976EE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98B9D28-0122-2B0A-DD6D-6F185DDC3F6B}"/>
              </a:ext>
            </a:extLst>
          </p:cNvPr>
          <p:cNvSpPr>
            <a:spLocks noGrp="1"/>
          </p:cNvSpPr>
          <p:nvPr>
            <p:ph type="sldNum" sz="quarter" idx="12"/>
          </p:nvPr>
        </p:nvSpPr>
        <p:spPr/>
        <p:txBody>
          <a:bodyPr/>
          <a:lstStyle/>
          <a:p>
            <a:fld id="{84A7A7E2-47CA-F646-A4E8-D7F4BB3B5D6A}" type="slidenum">
              <a:rPr kumimoji="1" lang="ja-JP" altLang="en-US" smtClean="0"/>
              <a:t>‹#›</a:t>
            </a:fld>
            <a:endParaRPr kumimoji="1" lang="ja-JP" altLang="en-US"/>
          </a:p>
        </p:txBody>
      </p:sp>
    </p:spTree>
    <p:extLst>
      <p:ext uri="{BB962C8B-B14F-4D97-AF65-F5344CB8AC3E}">
        <p14:creationId xmlns:p14="http://schemas.microsoft.com/office/powerpoint/2010/main" val="3600219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0686929-49BB-9EB5-6815-1316A815C06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BFBD956-5B11-0D06-A908-F8E7F7D5F2A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989B395-4BE9-4F9C-58A4-1AABF07C3897}"/>
              </a:ext>
            </a:extLst>
          </p:cNvPr>
          <p:cNvSpPr>
            <a:spLocks noGrp="1"/>
          </p:cNvSpPr>
          <p:nvPr>
            <p:ph type="dt" sz="half" idx="10"/>
          </p:nvPr>
        </p:nvSpPr>
        <p:spPr/>
        <p:txBody>
          <a:bodyPr/>
          <a:lstStyle/>
          <a:p>
            <a:fld id="{F123F2A0-516C-4F44-AF39-717737404BB9}" type="datetime1">
              <a:rPr kumimoji="1" lang="ja-JP" altLang="en-US" smtClean="0"/>
              <a:t>2024/2/9</a:t>
            </a:fld>
            <a:endParaRPr kumimoji="1" lang="ja-JP" altLang="en-US"/>
          </a:p>
        </p:txBody>
      </p:sp>
      <p:sp>
        <p:nvSpPr>
          <p:cNvPr id="5" name="フッター プレースホルダー 4">
            <a:extLst>
              <a:ext uri="{FF2B5EF4-FFF2-40B4-BE49-F238E27FC236}">
                <a16:creationId xmlns:a16="http://schemas.microsoft.com/office/drawing/2014/main" id="{98554714-F788-C040-8D28-399CE26BE60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669427B-FC5B-B5EC-99D2-383CB3B337B3}"/>
              </a:ext>
            </a:extLst>
          </p:cNvPr>
          <p:cNvSpPr>
            <a:spLocks noGrp="1"/>
          </p:cNvSpPr>
          <p:nvPr>
            <p:ph type="sldNum" sz="quarter" idx="12"/>
          </p:nvPr>
        </p:nvSpPr>
        <p:spPr/>
        <p:txBody>
          <a:bodyPr/>
          <a:lstStyle/>
          <a:p>
            <a:fld id="{84A7A7E2-47CA-F646-A4E8-D7F4BB3B5D6A}" type="slidenum">
              <a:rPr kumimoji="1" lang="ja-JP" altLang="en-US" smtClean="0"/>
              <a:t>‹#›</a:t>
            </a:fld>
            <a:endParaRPr kumimoji="1" lang="ja-JP" altLang="en-US"/>
          </a:p>
        </p:txBody>
      </p:sp>
    </p:spTree>
    <p:extLst>
      <p:ext uri="{BB962C8B-B14F-4D97-AF65-F5344CB8AC3E}">
        <p14:creationId xmlns:p14="http://schemas.microsoft.com/office/powerpoint/2010/main" val="3350761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BC88AF-B54D-E71F-77C4-6392D58BB1F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411C816-4EFF-FEFC-589D-F98134FC580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319D757-611F-FF97-9D60-996976C91DA7}"/>
              </a:ext>
            </a:extLst>
          </p:cNvPr>
          <p:cNvSpPr>
            <a:spLocks noGrp="1"/>
          </p:cNvSpPr>
          <p:nvPr>
            <p:ph type="dt" sz="half" idx="10"/>
          </p:nvPr>
        </p:nvSpPr>
        <p:spPr/>
        <p:txBody>
          <a:bodyPr/>
          <a:lstStyle/>
          <a:p>
            <a:fld id="{1179E341-5885-5149-912E-3D8EA19B910E}" type="datetime1">
              <a:rPr kumimoji="1" lang="ja-JP" altLang="en-US" smtClean="0"/>
              <a:t>2024/2/9</a:t>
            </a:fld>
            <a:endParaRPr kumimoji="1" lang="ja-JP" altLang="en-US"/>
          </a:p>
        </p:txBody>
      </p:sp>
      <p:sp>
        <p:nvSpPr>
          <p:cNvPr id="5" name="フッター プレースホルダー 4">
            <a:extLst>
              <a:ext uri="{FF2B5EF4-FFF2-40B4-BE49-F238E27FC236}">
                <a16:creationId xmlns:a16="http://schemas.microsoft.com/office/drawing/2014/main" id="{82A81695-C7FA-AC95-24A0-BF6D2745A41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25B8808-4837-6A5C-D664-9278C37C3DB2}"/>
              </a:ext>
            </a:extLst>
          </p:cNvPr>
          <p:cNvSpPr>
            <a:spLocks noGrp="1"/>
          </p:cNvSpPr>
          <p:nvPr>
            <p:ph type="sldNum" sz="quarter" idx="12"/>
          </p:nvPr>
        </p:nvSpPr>
        <p:spPr/>
        <p:txBody>
          <a:bodyPr/>
          <a:lstStyle/>
          <a:p>
            <a:fld id="{84A7A7E2-47CA-F646-A4E8-D7F4BB3B5D6A}" type="slidenum">
              <a:rPr kumimoji="1" lang="ja-JP" altLang="en-US" smtClean="0"/>
              <a:t>‹#›</a:t>
            </a:fld>
            <a:endParaRPr kumimoji="1" lang="ja-JP" altLang="en-US"/>
          </a:p>
        </p:txBody>
      </p:sp>
    </p:spTree>
    <p:extLst>
      <p:ext uri="{BB962C8B-B14F-4D97-AF65-F5344CB8AC3E}">
        <p14:creationId xmlns:p14="http://schemas.microsoft.com/office/powerpoint/2010/main" val="2298184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75F1FA-BA00-589C-DDC9-DB32714111A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694C57F-2FA1-7F50-DD4C-24526FF49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B7F059B-7CB7-EEFF-9925-D77B9F5F719F}"/>
              </a:ext>
            </a:extLst>
          </p:cNvPr>
          <p:cNvSpPr>
            <a:spLocks noGrp="1"/>
          </p:cNvSpPr>
          <p:nvPr>
            <p:ph type="dt" sz="half" idx="10"/>
          </p:nvPr>
        </p:nvSpPr>
        <p:spPr/>
        <p:txBody>
          <a:bodyPr/>
          <a:lstStyle/>
          <a:p>
            <a:fld id="{4DAAD3D1-5529-3840-A8D2-488BE1DD24D3}" type="datetime1">
              <a:rPr kumimoji="1" lang="ja-JP" altLang="en-US" smtClean="0"/>
              <a:t>2024/2/9</a:t>
            </a:fld>
            <a:endParaRPr kumimoji="1" lang="ja-JP" altLang="en-US"/>
          </a:p>
        </p:txBody>
      </p:sp>
      <p:sp>
        <p:nvSpPr>
          <p:cNvPr id="5" name="フッター プレースホルダー 4">
            <a:extLst>
              <a:ext uri="{FF2B5EF4-FFF2-40B4-BE49-F238E27FC236}">
                <a16:creationId xmlns:a16="http://schemas.microsoft.com/office/drawing/2014/main" id="{961C785F-10E5-96AD-69F7-D755D62A912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8B306C4-1CDC-32A2-F8E1-A8A1EEA20905}"/>
              </a:ext>
            </a:extLst>
          </p:cNvPr>
          <p:cNvSpPr>
            <a:spLocks noGrp="1"/>
          </p:cNvSpPr>
          <p:nvPr>
            <p:ph type="sldNum" sz="quarter" idx="12"/>
          </p:nvPr>
        </p:nvSpPr>
        <p:spPr/>
        <p:txBody>
          <a:bodyPr/>
          <a:lstStyle/>
          <a:p>
            <a:fld id="{84A7A7E2-47CA-F646-A4E8-D7F4BB3B5D6A}" type="slidenum">
              <a:rPr kumimoji="1" lang="ja-JP" altLang="en-US" smtClean="0"/>
              <a:t>‹#›</a:t>
            </a:fld>
            <a:endParaRPr kumimoji="1" lang="ja-JP" altLang="en-US"/>
          </a:p>
        </p:txBody>
      </p:sp>
    </p:spTree>
    <p:extLst>
      <p:ext uri="{BB962C8B-B14F-4D97-AF65-F5344CB8AC3E}">
        <p14:creationId xmlns:p14="http://schemas.microsoft.com/office/powerpoint/2010/main" val="282387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B9B275-8EA7-F057-CA0B-6DA9FF74702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6354D5B-B8E4-6BC2-61B2-F938E8D45D7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AA7CD62-9953-B125-C6D5-EF6B52F6FD1F}"/>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93E027F-104D-67B6-0A70-5A82DC11E9DE}"/>
              </a:ext>
            </a:extLst>
          </p:cNvPr>
          <p:cNvSpPr>
            <a:spLocks noGrp="1"/>
          </p:cNvSpPr>
          <p:nvPr>
            <p:ph type="dt" sz="half" idx="10"/>
          </p:nvPr>
        </p:nvSpPr>
        <p:spPr/>
        <p:txBody>
          <a:bodyPr/>
          <a:lstStyle/>
          <a:p>
            <a:fld id="{8FFF5965-3CEC-BC40-A141-D6C4107338FC}" type="datetime1">
              <a:rPr kumimoji="1" lang="ja-JP" altLang="en-US" smtClean="0"/>
              <a:t>2024/2/9</a:t>
            </a:fld>
            <a:endParaRPr kumimoji="1" lang="ja-JP" altLang="en-US"/>
          </a:p>
        </p:txBody>
      </p:sp>
      <p:sp>
        <p:nvSpPr>
          <p:cNvPr id="6" name="フッター プレースホルダー 5">
            <a:extLst>
              <a:ext uri="{FF2B5EF4-FFF2-40B4-BE49-F238E27FC236}">
                <a16:creationId xmlns:a16="http://schemas.microsoft.com/office/drawing/2014/main" id="{3CB7926D-2BB5-E83B-2AB0-BED7195AC45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65CE2F8-8096-9160-7CEF-70E30DB71C6A}"/>
              </a:ext>
            </a:extLst>
          </p:cNvPr>
          <p:cNvSpPr>
            <a:spLocks noGrp="1"/>
          </p:cNvSpPr>
          <p:nvPr>
            <p:ph type="sldNum" sz="quarter" idx="12"/>
          </p:nvPr>
        </p:nvSpPr>
        <p:spPr/>
        <p:txBody>
          <a:bodyPr/>
          <a:lstStyle/>
          <a:p>
            <a:fld id="{84A7A7E2-47CA-F646-A4E8-D7F4BB3B5D6A}" type="slidenum">
              <a:rPr kumimoji="1" lang="ja-JP" altLang="en-US" smtClean="0"/>
              <a:t>‹#›</a:t>
            </a:fld>
            <a:endParaRPr kumimoji="1" lang="ja-JP" altLang="en-US"/>
          </a:p>
        </p:txBody>
      </p:sp>
    </p:spTree>
    <p:extLst>
      <p:ext uri="{BB962C8B-B14F-4D97-AF65-F5344CB8AC3E}">
        <p14:creationId xmlns:p14="http://schemas.microsoft.com/office/powerpoint/2010/main" val="246541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FEFD3F-7A6F-FEEB-44C1-454495AD2190}"/>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0A346CB-8AAB-03D1-C8F0-DEA290EA84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BFF5D8F-034E-E7DB-6E1C-6D1CC0FA982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D22F620-926B-CB70-1099-411DED9BC6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CCD774F-1192-F2BA-CADA-38A208E0457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0F3EA1B4-F838-413E-B935-8C1CAA84719F}"/>
              </a:ext>
            </a:extLst>
          </p:cNvPr>
          <p:cNvSpPr>
            <a:spLocks noGrp="1"/>
          </p:cNvSpPr>
          <p:nvPr>
            <p:ph type="dt" sz="half" idx="10"/>
          </p:nvPr>
        </p:nvSpPr>
        <p:spPr/>
        <p:txBody>
          <a:bodyPr/>
          <a:lstStyle/>
          <a:p>
            <a:fld id="{C38046D9-B1D2-0A4F-9F15-7AC5615E0FA9}" type="datetime1">
              <a:rPr kumimoji="1" lang="ja-JP" altLang="en-US" smtClean="0"/>
              <a:t>2024/2/9</a:t>
            </a:fld>
            <a:endParaRPr kumimoji="1" lang="ja-JP" altLang="en-US"/>
          </a:p>
        </p:txBody>
      </p:sp>
      <p:sp>
        <p:nvSpPr>
          <p:cNvPr id="8" name="フッター プレースホルダー 7">
            <a:extLst>
              <a:ext uri="{FF2B5EF4-FFF2-40B4-BE49-F238E27FC236}">
                <a16:creationId xmlns:a16="http://schemas.microsoft.com/office/drawing/2014/main" id="{6E569FF1-A9D1-EC0E-DA5E-A341CA8D6907}"/>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853F8DB-3323-E576-81BB-C2E65CFAE400}"/>
              </a:ext>
            </a:extLst>
          </p:cNvPr>
          <p:cNvSpPr>
            <a:spLocks noGrp="1"/>
          </p:cNvSpPr>
          <p:nvPr>
            <p:ph type="sldNum" sz="quarter" idx="12"/>
          </p:nvPr>
        </p:nvSpPr>
        <p:spPr/>
        <p:txBody>
          <a:bodyPr/>
          <a:lstStyle/>
          <a:p>
            <a:fld id="{84A7A7E2-47CA-F646-A4E8-D7F4BB3B5D6A}" type="slidenum">
              <a:rPr kumimoji="1" lang="ja-JP" altLang="en-US" smtClean="0"/>
              <a:t>‹#›</a:t>
            </a:fld>
            <a:endParaRPr kumimoji="1" lang="ja-JP" altLang="en-US"/>
          </a:p>
        </p:txBody>
      </p:sp>
    </p:spTree>
    <p:extLst>
      <p:ext uri="{BB962C8B-B14F-4D97-AF65-F5344CB8AC3E}">
        <p14:creationId xmlns:p14="http://schemas.microsoft.com/office/powerpoint/2010/main" val="3697680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CE32DA-5476-7A95-0D82-703DE598355D}"/>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619C6AD-CBC7-2250-080D-0D6ECD8B2FE2}"/>
              </a:ext>
            </a:extLst>
          </p:cNvPr>
          <p:cNvSpPr>
            <a:spLocks noGrp="1"/>
          </p:cNvSpPr>
          <p:nvPr>
            <p:ph type="dt" sz="half" idx="10"/>
          </p:nvPr>
        </p:nvSpPr>
        <p:spPr/>
        <p:txBody>
          <a:bodyPr/>
          <a:lstStyle/>
          <a:p>
            <a:fld id="{38FE75C8-E587-CD4D-8615-BEF6DECFA913}" type="datetime1">
              <a:rPr kumimoji="1" lang="ja-JP" altLang="en-US" smtClean="0"/>
              <a:t>2024/2/9</a:t>
            </a:fld>
            <a:endParaRPr kumimoji="1" lang="ja-JP" altLang="en-US"/>
          </a:p>
        </p:txBody>
      </p:sp>
      <p:sp>
        <p:nvSpPr>
          <p:cNvPr id="4" name="フッター プレースホルダー 3">
            <a:extLst>
              <a:ext uri="{FF2B5EF4-FFF2-40B4-BE49-F238E27FC236}">
                <a16:creationId xmlns:a16="http://schemas.microsoft.com/office/drawing/2014/main" id="{2F120773-2CD2-C3EF-952B-CCBDCE5B26D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2A912FE-708C-C9C4-14C3-9CA0813BE771}"/>
              </a:ext>
            </a:extLst>
          </p:cNvPr>
          <p:cNvSpPr>
            <a:spLocks noGrp="1"/>
          </p:cNvSpPr>
          <p:nvPr>
            <p:ph type="sldNum" sz="quarter" idx="12"/>
          </p:nvPr>
        </p:nvSpPr>
        <p:spPr/>
        <p:txBody>
          <a:bodyPr/>
          <a:lstStyle/>
          <a:p>
            <a:fld id="{84A7A7E2-47CA-F646-A4E8-D7F4BB3B5D6A}" type="slidenum">
              <a:rPr kumimoji="1" lang="ja-JP" altLang="en-US" smtClean="0"/>
              <a:t>‹#›</a:t>
            </a:fld>
            <a:endParaRPr kumimoji="1" lang="ja-JP" altLang="en-US"/>
          </a:p>
        </p:txBody>
      </p:sp>
    </p:spTree>
    <p:extLst>
      <p:ext uri="{BB962C8B-B14F-4D97-AF65-F5344CB8AC3E}">
        <p14:creationId xmlns:p14="http://schemas.microsoft.com/office/powerpoint/2010/main" val="3428950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3669930-A237-92C7-3CE3-311FA5318BBE}"/>
              </a:ext>
            </a:extLst>
          </p:cNvPr>
          <p:cNvSpPr>
            <a:spLocks noGrp="1"/>
          </p:cNvSpPr>
          <p:nvPr>
            <p:ph type="dt" sz="half" idx="10"/>
          </p:nvPr>
        </p:nvSpPr>
        <p:spPr/>
        <p:txBody>
          <a:bodyPr/>
          <a:lstStyle/>
          <a:p>
            <a:fld id="{ABC28E18-7AE4-0844-A81C-055E37881415}" type="datetime1">
              <a:rPr kumimoji="1" lang="ja-JP" altLang="en-US" smtClean="0"/>
              <a:t>2024/2/9</a:t>
            </a:fld>
            <a:endParaRPr kumimoji="1" lang="ja-JP" altLang="en-US"/>
          </a:p>
        </p:txBody>
      </p:sp>
      <p:sp>
        <p:nvSpPr>
          <p:cNvPr id="3" name="フッター プレースホルダー 2">
            <a:extLst>
              <a:ext uri="{FF2B5EF4-FFF2-40B4-BE49-F238E27FC236}">
                <a16:creationId xmlns:a16="http://schemas.microsoft.com/office/drawing/2014/main" id="{038DAD69-5CF9-9099-512B-BD763E9426B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AB72710-265E-B8F1-9549-6A9ED2671B84}"/>
              </a:ext>
            </a:extLst>
          </p:cNvPr>
          <p:cNvSpPr>
            <a:spLocks noGrp="1"/>
          </p:cNvSpPr>
          <p:nvPr>
            <p:ph type="sldNum" sz="quarter" idx="12"/>
          </p:nvPr>
        </p:nvSpPr>
        <p:spPr/>
        <p:txBody>
          <a:bodyPr/>
          <a:lstStyle/>
          <a:p>
            <a:fld id="{84A7A7E2-47CA-F646-A4E8-D7F4BB3B5D6A}" type="slidenum">
              <a:rPr kumimoji="1" lang="ja-JP" altLang="en-US" smtClean="0"/>
              <a:t>‹#›</a:t>
            </a:fld>
            <a:endParaRPr kumimoji="1" lang="ja-JP" altLang="en-US"/>
          </a:p>
        </p:txBody>
      </p:sp>
    </p:spTree>
    <p:extLst>
      <p:ext uri="{BB962C8B-B14F-4D97-AF65-F5344CB8AC3E}">
        <p14:creationId xmlns:p14="http://schemas.microsoft.com/office/powerpoint/2010/main" val="3806978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E8A04B-0D3E-42A9-4CF9-98189C80180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D7262EC-843A-F4DD-1A12-DF39ADA9F2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D10A3288-F9A2-9C1E-45A1-17953B4CE3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3ED9721-285E-87D5-0F49-1482F68F4FF2}"/>
              </a:ext>
            </a:extLst>
          </p:cNvPr>
          <p:cNvSpPr>
            <a:spLocks noGrp="1"/>
          </p:cNvSpPr>
          <p:nvPr>
            <p:ph type="dt" sz="half" idx="10"/>
          </p:nvPr>
        </p:nvSpPr>
        <p:spPr/>
        <p:txBody>
          <a:bodyPr/>
          <a:lstStyle/>
          <a:p>
            <a:fld id="{0EFBDFC1-235A-DE40-8586-80134274E906}" type="datetime1">
              <a:rPr kumimoji="1" lang="ja-JP" altLang="en-US" smtClean="0"/>
              <a:t>2024/2/9</a:t>
            </a:fld>
            <a:endParaRPr kumimoji="1" lang="ja-JP" altLang="en-US"/>
          </a:p>
        </p:txBody>
      </p:sp>
      <p:sp>
        <p:nvSpPr>
          <p:cNvPr id="6" name="フッター プレースホルダー 5">
            <a:extLst>
              <a:ext uri="{FF2B5EF4-FFF2-40B4-BE49-F238E27FC236}">
                <a16:creationId xmlns:a16="http://schemas.microsoft.com/office/drawing/2014/main" id="{CBA57EDA-0E88-20E4-7820-15E767D0C8A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23FF54E-071F-AC95-D318-71CE9914892D}"/>
              </a:ext>
            </a:extLst>
          </p:cNvPr>
          <p:cNvSpPr>
            <a:spLocks noGrp="1"/>
          </p:cNvSpPr>
          <p:nvPr>
            <p:ph type="sldNum" sz="quarter" idx="12"/>
          </p:nvPr>
        </p:nvSpPr>
        <p:spPr/>
        <p:txBody>
          <a:bodyPr/>
          <a:lstStyle/>
          <a:p>
            <a:fld id="{84A7A7E2-47CA-F646-A4E8-D7F4BB3B5D6A}" type="slidenum">
              <a:rPr kumimoji="1" lang="ja-JP" altLang="en-US" smtClean="0"/>
              <a:t>‹#›</a:t>
            </a:fld>
            <a:endParaRPr kumimoji="1" lang="ja-JP" altLang="en-US"/>
          </a:p>
        </p:txBody>
      </p:sp>
    </p:spTree>
    <p:extLst>
      <p:ext uri="{BB962C8B-B14F-4D97-AF65-F5344CB8AC3E}">
        <p14:creationId xmlns:p14="http://schemas.microsoft.com/office/powerpoint/2010/main" val="230688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E06889-532F-E527-ED85-B666EFC2539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F3927FA-7A5E-178C-5C0C-693A224273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1AE0E71-4752-FB5D-EC3A-942413D324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3EF7BFA-5683-F904-6074-8EED679792F7}"/>
              </a:ext>
            </a:extLst>
          </p:cNvPr>
          <p:cNvSpPr>
            <a:spLocks noGrp="1"/>
          </p:cNvSpPr>
          <p:nvPr>
            <p:ph type="dt" sz="half" idx="10"/>
          </p:nvPr>
        </p:nvSpPr>
        <p:spPr/>
        <p:txBody>
          <a:bodyPr/>
          <a:lstStyle/>
          <a:p>
            <a:fld id="{42532EF7-9D27-A84B-AAAB-E2C1B05DD225}" type="datetime1">
              <a:rPr kumimoji="1" lang="ja-JP" altLang="en-US" smtClean="0"/>
              <a:t>2024/2/9</a:t>
            </a:fld>
            <a:endParaRPr kumimoji="1" lang="ja-JP" altLang="en-US"/>
          </a:p>
        </p:txBody>
      </p:sp>
      <p:sp>
        <p:nvSpPr>
          <p:cNvPr id="6" name="フッター プレースホルダー 5">
            <a:extLst>
              <a:ext uri="{FF2B5EF4-FFF2-40B4-BE49-F238E27FC236}">
                <a16:creationId xmlns:a16="http://schemas.microsoft.com/office/drawing/2014/main" id="{6EB60CE6-DD2F-8483-6719-4A89BC64B77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09C3BC4-923C-26FF-B91F-89FD2F9D9230}"/>
              </a:ext>
            </a:extLst>
          </p:cNvPr>
          <p:cNvSpPr>
            <a:spLocks noGrp="1"/>
          </p:cNvSpPr>
          <p:nvPr>
            <p:ph type="sldNum" sz="quarter" idx="12"/>
          </p:nvPr>
        </p:nvSpPr>
        <p:spPr/>
        <p:txBody>
          <a:bodyPr/>
          <a:lstStyle/>
          <a:p>
            <a:fld id="{84A7A7E2-47CA-F646-A4E8-D7F4BB3B5D6A}" type="slidenum">
              <a:rPr kumimoji="1" lang="ja-JP" altLang="en-US" smtClean="0"/>
              <a:t>‹#›</a:t>
            </a:fld>
            <a:endParaRPr kumimoji="1" lang="ja-JP" altLang="en-US"/>
          </a:p>
        </p:txBody>
      </p:sp>
    </p:spTree>
    <p:extLst>
      <p:ext uri="{BB962C8B-B14F-4D97-AF65-F5344CB8AC3E}">
        <p14:creationId xmlns:p14="http://schemas.microsoft.com/office/powerpoint/2010/main" val="1675364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8B23FE9-028A-6C65-9665-CEDA210EA2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82E7585-E6F4-5D3C-DE6D-36FA06E94F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874858B-D5C3-7581-22C2-E11464DD02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17D09C-1798-3D4C-A894-19A89C198BEF}" type="datetime1">
              <a:rPr kumimoji="1" lang="ja-JP" altLang="en-US" smtClean="0"/>
              <a:t>2024/2/9</a:t>
            </a:fld>
            <a:endParaRPr kumimoji="1" lang="ja-JP" altLang="en-US"/>
          </a:p>
        </p:txBody>
      </p:sp>
      <p:sp>
        <p:nvSpPr>
          <p:cNvPr id="5" name="フッター プレースホルダー 4">
            <a:extLst>
              <a:ext uri="{FF2B5EF4-FFF2-40B4-BE49-F238E27FC236}">
                <a16:creationId xmlns:a16="http://schemas.microsoft.com/office/drawing/2014/main" id="{473EF073-400C-C6F1-7AE3-8D105F7C2E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D512F65-7ECC-8239-5939-13B0FED50C8C}"/>
              </a:ext>
            </a:extLst>
          </p:cNvPr>
          <p:cNvSpPr>
            <a:spLocks noGrp="1"/>
          </p:cNvSpPr>
          <p:nvPr>
            <p:ph type="sldNum" sz="quarter" idx="4"/>
          </p:nvPr>
        </p:nvSpPr>
        <p:spPr>
          <a:xfrm>
            <a:off x="9317182" y="6336723"/>
            <a:ext cx="2743200" cy="365125"/>
          </a:xfrm>
          <a:prstGeom prst="rect">
            <a:avLst/>
          </a:prstGeom>
        </p:spPr>
        <p:txBody>
          <a:bodyPr vert="horz" lIns="91440" tIns="45720" rIns="91440" bIns="45720" rtlCol="0" anchor="ctr"/>
          <a:lstStyle>
            <a:lvl1pPr algn="r">
              <a:defRPr sz="1500" b="1">
                <a:solidFill>
                  <a:schemeClr val="tx1"/>
                </a:solidFill>
                <a:latin typeface="Hiragino Kaku Gothic Pro W3" panose="020B0300000000000000" pitchFamily="34" charset="-128"/>
                <a:ea typeface="Hiragino Kaku Gothic Pro W3" panose="020B0300000000000000" pitchFamily="34" charset="-128"/>
              </a:defRPr>
            </a:lvl1pPr>
          </a:lstStyle>
          <a:p>
            <a:fld id="{84A7A7E2-47CA-F646-A4E8-D7F4BB3B5D6A}" type="slidenum">
              <a:rPr lang="ja-JP" altLang="en-US" smtClean="0"/>
              <a:pPr/>
              <a:t>‹#›</a:t>
            </a:fld>
            <a:endParaRPr lang="ja-JP" altLang="en-US"/>
          </a:p>
        </p:txBody>
      </p:sp>
    </p:spTree>
    <p:extLst>
      <p:ext uri="{BB962C8B-B14F-4D97-AF65-F5344CB8AC3E}">
        <p14:creationId xmlns:p14="http://schemas.microsoft.com/office/powerpoint/2010/main" val="8624384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11_17847809.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08_F70722A7.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microsoft.com/office/2018/10/relationships/comments" Target="../comments/modernComment_109_D5F2BD39.xml"/><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notesSlide" Target="../notesSlides/notesSlide8.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C443A0-45B0-4B4C-24B0-969538A387DE}"/>
              </a:ext>
            </a:extLst>
          </p:cNvPr>
          <p:cNvSpPr>
            <a:spLocks noGrp="1"/>
          </p:cNvSpPr>
          <p:nvPr>
            <p:ph type="ctrTitle"/>
          </p:nvPr>
        </p:nvSpPr>
        <p:spPr>
          <a:xfrm>
            <a:off x="334432" y="982134"/>
            <a:ext cx="11336867" cy="1642533"/>
          </a:xfrm>
        </p:spPr>
        <p:txBody>
          <a:bodyPr>
            <a:normAutofit/>
          </a:bodyPr>
          <a:lstStyle/>
          <a:p>
            <a:pPr>
              <a:lnSpc>
                <a:spcPct val="100000"/>
              </a:lnSpc>
            </a:pPr>
            <a:r>
              <a:rPr kumimoji="1" lang="en" altLang="ja-JP" sz="3000" dirty="0">
                <a:latin typeface="Hiragino Kaku Gothic Pro W3" panose="020B0300000000000000" pitchFamily="34" charset="-128"/>
                <a:ea typeface="Hiragino Kaku Gothic Pro W3" panose="020B0300000000000000" pitchFamily="34" charset="-128"/>
              </a:rPr>
              <a:t>Optimizing Matching Markets: </a:t>
            </a:r>
            <a:br>
              <a:rPr kumimoji="1" lang="en" altLang="ja-JP" sz="3000" dirty="0">
                <a:latin typeface="Hiragino Kaku Gothic Pro W3" panose="020B0300000000000000" pitchFamily="34" charset="-128"/>
                <a:ea typeface="Hiragino Kaku Gothic Pro W3" panose="020B0300000000000000" pitchFamily="34" charset="-128"/>
              </a:rPr>
            </a:br>
            <a:r>
              <a:rPr kumimoji="1" lang="en" altLang="ja-JP" sz="3000" dirty="0">
                <a:latin typeface="Hiragino Kaku Gothic Pro W3" panose="020B0300000000000000" pitchFamily="34" charset="-128"/>
                <a:ea typeface="Hiragino Kaku Gothic Pro W3" panose="020B0300000000000000" pitchFamily="34" charset="-128"/>
              </a:rPr>
              <a:t>A Comprehensive Approach Using Graph Neural Networks </a:t>
            </a:r>
            <a:br>
              <a:rPr kumimoji="1" lang="en" altLang="ja-JP" sz="3000" dirty="0">
                <a:latin typeface="Hiragino Kaku Gothic Pro W3" panose="020B0300000000000000" pitchFamily="34" charset="-128"/>
                <a:ea typeface="Hiragino Kaku Gothic Pro W3" panose="020B0300000000000000" pitchFamily="34" charset="-128"/>
              </a:rPr>
            </a:br>
            <a:r>
              <a:rPr kumimoji="1" lang="en" altLang="ja-JP" sz="3000" dirty="0">
                <a:latin typeface="Hiragino Kaku Gothic Pro W3" panose="020B0300000000000000" pitchFamily="34" charset="-128"/>
                <a:ea typeface="Hiragino Kaku Gothic Pro W3" panose="020B0300000000000000" pitchFamily="34" charset="-128"/>
              </a:rPr>
              <a:t>and Reinforcement Learning</a:t>
            </a:r>
            <a:endParaRPr kumimoji="1" lang="ja-JP" altLang="en-US" sz="3000">
              <a:latin typeface="Hiragino Kaku Gothic Pro W3" panose="020B0300000000000000" pitchFamily="34" charset="-128"/>
              <a:ea typeface="Hiragino Kaku Gothic Pro W3" panose="020B0300000000000000" pitchFamily="34" charset="-128"/>
            </a:endParaRPr>
          </a:p>
        </p:txBody>
      </p:sp>
      <p:sp>
        <p:nvSpPr>
          <p:cNvPr id="3" name="字幕 2">
            <a:extLst>
              <a:ext uri="{FF2B5EF4-FFF2-40B4-BE49-F238E27FC236}">
                <a16:creationId xmlns:a16="http://schemas.microsoft.com/office/drawing/2014/main" id="{60302606-0C56-FB1C-3F00-4FD8D7F05070}"/>
              </a:ext>
            </a:extLst>
          </p:cNvPr>
          <p:cNvSpPr>
            <a:spLocks noGrp="1"/>
          </p:cNvSpPr>
          <p:nvPr>
            <p:ph type="subTitle" idx="1"/>
          </p:nvPr>
        </p:nvSpPr>
        <p:spPr>
          <a:xfrm>
            <a:off x="1524000" y="4267200"/>
            <a:ext cx="9144000" cy="1655762"/>
          </a:xfrm>
        </p:spPr>
        <p:txBody>
          <a:bodyPr/>
          <a:lstStyle/>
          <a:p>
            <a:r>
              <a:rPr kumimoji="1" lang="en-US" altLang="ja-JP" dirty="0">
                <a:latin typeface="Hiragino Kaku Gothic Pro W3" panose="020B0300000000000000" pitchFamily="34" charset="-128"/>
                <a:ea typeface="Hiragino Kaku Gothic Pro W3" panose="020B0300000000000000" pitchFamily="34" charset="-128"/>
              </a:rPr>
              <a:t>2024</a:t>
            </a:r>
            <a:r>
              <a:rPr kumimoji="1" lang="ja-JP" altLang="en-US">
                <a:latin typeface="Hiragino Kaku Gothic Pro W3" panose="020B0300000000000000" pitchFamily="34" charset="-128"/>
                <a:ea typeface="Hiragino Kaku Gothic Pro W3" panose="020B0300000000000000" pitchFamily="34" charset="-128"/>
              </a:rPr>
              <a:t>年</a:t>
            </a:r>
            <a:r>
              <a:rPr kumimoji="1" lang="en-US" altLang="ja-JP" dirty="0">
                <a:latin typeface="Hiragino Kaku Gothic Pro W3" panose="020B0300000000000000" pitchFamily="34" charset="-128"/>
                <a:ea typeface="Hiragino Kaku Gothic Pro W3" panose="020B0300000000000000" pitchFamily="34" charset="-128"/>
              </a:rPr>
              <a:t>2</a:t>
            </a:r>
            <a:r>
              <a:rPr kumimoji="1" lang="ja-JP" altLang="en-US">
                <a:latin typeface="Hiragino Kaku Gothic Pro W3" panose="020B0300000000000000" pitchFamily="34" charset="-128"/>
                <a:ea typeface="Hiragino Kaku Gothic Pro W3" panose="020B0300000000000000" pitchFamily="34" charset="-128"/>
              </a:rPr>
              <a:t>月</a:t>
            </a:r>
            <a:r>
              <a:rPr kumimoji="1" lang="en-US" altLang="ja-JP" dirty="0">
                <a:latin typeface="Hiragino Kaku Gothic Pro W3" panose="020B0300000000000000" pitchFamily="34" charset="-128"/>
                <a:ea typeface="Hiragino Kaku Gothic Pro W3" panose="020B0300000000000000" pitchFamily="34" charset="-128"/>
              </a:rPr>
              <a:t>1</a:t>
            </a:r>
            <a:r>
              <a:rPr kumimoji="1" lang="ja-JP" altLang="en-US">
                <a:latin typeface="Hiragino Kaku Gothic Pro W3" panose="020B0300000000000000" pitchFamily="34" charset="-128"/>
                <a:ea typeface="Hiragino Kaku Gothic Pro W3" panose="020B0300000000000000" pitchFamily="34" charset="-128"/>
              </a:rPr>
              <a:t>日</a:t>
            </a:r>
            <a:endParaRPr kumimoji="1" lang="en-US" altLang="ja-JP" dirty="0">
              <a:latin typeface="Hiragino Kaku Gothic Pro W3" panose="020B0300000000000000" pitchFamily="34" charset="-128"/>
              <a:ea typeface="Hiragino Kaku Gothic Pro W3" panose="020B0300000000000000" pitchFamily="34" charset="-128"/>
            </a:endParaRPr>
          </a:p>
          <a:p>
            <a:r>
              <a:rPr kumimoji="1" lang="ja-JP" altLang="en-US">
                <a:latin typeface="Hiragino Kaku Gothic Pro W3" panose="020B0300000000000000" pitchFamily="34" charset="-128"/>
                <a:ea typeface="Hiragino Kaku Gothic Pro W3" panose="020B0300000000000000" pitchFamily="34" charset="-128"/>
              </a:rPr>
              <a:t>電子情報学専攻 鈴村研究室 </a:t>
            </a:r>
            <a:endParaRPr kumimoji="1" lang="en-US" altLang="ja-JP" dirty="0">
              <a:latin typeface="Hiragino Kaku Gothic Pro W3" panose="020B0300000000000000" pitchFamily="34" charset="-128"/>
              <a:ea typeface="Hiragino Kaku Gothic Pro W3" panose="020B0300000000000000" pitchFamily="34" charset="-128"/>
            </a:endParaRPr>
          </a:p>
          <a:p>
            <a:r>
              <a:rPr kumimoji="1" lang="ja-JP" altLang="en-US">
                <a:latin typeface="Hiragino Kaku Gothic Pro W3" panose="020B0300000000000000" pitchFamily="34" charset="-128"/>
                <a:ea typeface="Hiragino Kaku Gothic Pro W3" panose="020B0300000000000000" pitchFamily="34" charset="-128"/>
              </a:rPr>
              <a:t>修士</a:t>
            </a:r>
            <a:r>
              <a:rPr kumimoji="1" lang="en-US" altLang="ja-JP" dirty="0">
                <a:latin typeface="Hiragino Kaku Gothic Pro W3" panose="020B0300000000000000" pitchFamily="34" charset="-128"/>
                <a:ea typeface="Hiragino Kaku Gothic Pro W3" panose="020B0300000000000000" pitchFamily="34" charset="-128"/>
              </a:rPr>
              <a:t>2</a:t>
            </a:r>
            <a:r>
              <a:rPr kumimoji="1" lang="ja-JP" altLang="en-US">
                <a:latin typeface="Hiragino Kaku Gothic Pro W3" panose="020B0300000000000000" pitchFamily="34" charset="-128"/>
                <a:ea typeface="Hiragino Kaku Gothic Pro W3" panose="020B0300000000000000" pitchFamily="34" charset="-128"/>
              </a:rPr>
              <a:t>年 </a:t>
            </a:r>
            <a:r>
              <a:rPr kumimoji="1" lang="en-US" altLang="ja-JP" dirty="0">
                <a:latin typeface="Hiragino Kaku Gothic Pro W3" panose="020B0300000000000000" pitchFamily="34" charset="-128"/>
                <a:ea typeface="Hiragino Kaku Gothic Pro W3" panose="020B0300000000000000" pitchFamily="34" charset="-128"/>
              </a:rPr>
              <a:t>48-226456 </a:t>
            </a:r>
            <a:r>
              <a:rPr kumimoji="1" lang="ja-JP" altLang="en-US">
                <a:latin typeface="Hiragino Kaku Gothic Pro W3" panose="020B0300000000000000" pitchFamily="34" charset="-128"/>
                <a:ea typeface="Hiragino Kaku Gothic Pro W3" panose="020B0300000000000000" pitchFamily="34" charset="-128"/>
              </a:rPr>
              <a:t>脇</a:t>
            </a:r>
            <a:r>
              <a:rPr kumimoji="1" lang="en-US" altLang="ja-JP" dirty="0">
                <a:latin typeface="Hiragino Kaku Gothic Pro W3" panose="020B0300000000000000" pitchFamily="34" charset="-128"/>
                <a:ea typeface="Hiragino Kaku Gothic Pro W3" panose="020B0300000000000000" pitchFamily="34" charset="-128"/>
              </a:rPr>
              <a:t> </a:t>
            </a:r>
            <a:r>
              <a:rPr kumimoji="1" lang="ja-JP" altLang="en-US">
                <a:latin typeface="Hiragino Kaku Gothic Pro W3" panose="020B0300000000000000" pitchFamily="34" charset="-128"/>
                <a:ea typeface="Hiragino Kaku Gothic Pro W3" panose="020B0300000000000000" pitchFamily="34" charset="-128"/>
              </a:rPr>
              <a:t>聡志</a:t>
            </a:r>
          </a:p>
        </p:txBody>
      </p:sp>
      <p:sp>
        <p:nvSpPr>
          <p:cNvPr id="4" name="タイトル 1">
            <a:extLst>
              <a:ext uri="{FF2B5EF4-FFF2-40B4-BE49-F238E27FC236}">
                <a16:creationId xmlns:a16="http://schemas.microsoft.com/office/drawing/2014/main" id="{AEDAD476-01E5-5D01-0790-0B033BA8A594}"/>
              </a:ext>
            </a:extLst>
          </p:cNvPr>
          <p:cNvSpPr txBox="1">
            <a:spLocks/>
          </p:cNvSpPr>
          <p:nvPr/>
        </p:nvSpPr>
        <p:spPr>
          <a:xfrm>
            <a:off x="609598" y="2624667"/>
            <a:ext cx="10786534" cy="94826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nSpc>
                <a:spcPct val="100000"/>
              </a:lnSpc>
            </a:pPr>
            <a:r>
              <a:rPr lang="en-US" altLang="ja-JP" sz="2500" dirty="0">
                <a:latin typeface="Hiragino Kaku Gothic Pro W3" panose="020B0300000000000000" pitchFamily="34" charset="-128"/>
                <a:ea typeface="Hiragino Kaku Gothic Pro W3" panose="020B0300000000000000" pitchFamily="34" charset="-128"/>
              </a:rPr>
              <a:t>(</a:t>
            </a:r>
            <a:r>
              <a:rPr lang="ja-JP" altLang="en-US" sz="2500">
                <a:latin typeface="Hiragino Kaku Gothic Pro W3" panose="020B0300000000000000" pitchFamily="34" charset="-128"/>
                <a:ea typeface="Hiragino Kaku Gothic Pro W3" panose="020B0300000000000000" pitchFamily="34" charset="-128"/>
              </a:rPr>
              <a:t>マッチング市場の最適化</a:t>
            </a:r>
            <a:r>
              <a:rPr lang="en-US" altLang="ja-JP" sz="2500" dirty="0">
                <a:latin typeface="Hiragino Kaku Gothic Pro W3" panose="020B0300000000000000" pitchFamily="34" charset="-128"/>
                <a:ea typeface="Hiragino Kaku Gothic Pro W3" panose="020B0300000000000000" pitchFamily="34" charset="-128"/>
              </a:rPr>
              <a:t>: </a:t>
            </a:r>
            <a:r>
              <a:rPr lang="ja-JP" altLang="en-US" sz="2500">
                <a:latin typeface="Hiragino Kaku Gothic Pro W3" panose="020B0300000000000000" pitchFamily="34" charset="-128"/>
                <a:ea typeface="Hiragino Kaku Gothic Pro W3" panose="020B0300000000000000" pitchFamily="34" charset="-128"/>
              </a:rPr>
              <a:t>グラフニューラルネットワークと</a:t>
            </a:r>
            <a:br>
              <a:rPr lang="en-US" altLang="ja-JP" sz="2500" dirty="0">
                <a:latin typeface="Hiragino Kaku Gothic Pro W3" panose="020B0300000000000000" pitchFamily="34" charset="-128"/>
                <a:ea typeface="Hiragino Kaku Gothic Pro W3" panose="020B0300000000000000" pitchFamily="34" charset="-128"/>
              </a:rPr>
            </a:br>
            <a:r>
              <a:rPr lang="ja-JP" altLang="en-US" sz="2500">
                <a:latin typeface="Hiragino Kaku Gothic Pro W3" panose="020B0300000000000000" pitchFamily="34" charset="-128"/>
                <a:ea typeface="Hiragino Kaku Gothic Pro W3" panose="020B0300000000000000" pitchFamily="34" charset="-128"/>
              </a:rPr>
              <a:t>強化学習を用いた包括的なアプローチ</a:t>
            </a:r>
            <a:r>
              <a:rPr lang="en-US" altLang="ja-JP" sz="2500" dirty="0">
                <a:latin typeface="Hiragino Kaku Gothic Pro W3" panose="020B0300000000000000" pitchFamily="34" charset="-128"/>
                <a:ea typeface="Hiragino Kaku Gothic Pro W3" panose="020B0300000000000000" pitchFamily="34" charset="-128"/>
              </a:rPr>
              <a:t>)</a:t>
            </a:r>
            <a:endParaRPr lang="ja-JP" altLang="en-US" sz="2500">
              <a:latin typeface="Hiragino Kaku Gothic Pro W3" panose="020B0300000000000000" pitchFamily="34" charset="-128"/>
              <a:ea typeface="Hiragino Kaku Gothic Pro W3" panose="020B0300000000000000" pitchFamily="34" charset="-128"/>
            </a:endParaRPr>
          </a:p>
        </p:txBody>
      </p:sp>
      <p:cxnSp>
        <p:nvCxnSpPr>
          <p:cNvPr id="5" name="直線コネクタ 4">
            <a:extLst>
              <a:ext uri="{FF2B5EF4-FFF2-40B4-BE49-F238E27FC236}">
                <a16:creationId xmlns:a16="http://schemas.microsoft.com/office/drawing/2014/main" id="{4796D5BD-B0AF-FB7E-FF2D-9A8FEA5E979A}"/>
              </a:ext>
            </a:extLst>
          </p:cNvPr>
          <p:cNvCxnSpPr>
            <a:cxnSpLocks/>
          </p:cNvCxnSpPr>
          <p:nvPr/>
        </p:nvCxnSpPr>
        <p:spPr>
          <a:xfrm>
            <a:off x="609598" y="3852334"/>
            <a:ext cx="1082886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スライド番号プレースホルダー 5">
            <a:extLst>
              <a:ext uri="{FF2B5EF4-FFF2-40B4-BE49-F238E27FC236}">
                <a16:creationId xmlns:a16="http://schemas.microsoft.com/office/drawing/2014/main" id="{C7662CE5-70AC-A509-8718-B00A75CB7444}"/>
              </a:ext>
            </a:extLst>
          </p:cNvPr>
          <p:cNvSpPr>
            <a:spLocks noGrp="1"/>
          </p:cNvSpPr>
          <p:nvPr>
            <p:ph type="sldNum" sz="quarter" idx="12"/>
          </p:nvPr>
        </p:nvSpPr>
        <p:spPr/>
        <p:txBody>
          <a:bodyPr/>
          <a:lstStyle/>
          <a:p>
            <a:fld id="{84A7A7E2-47CA-F646-A4E8-D7F4BB3B5D6A}" type="slidenum">
              <a:rPr kumimoji="1" lang="ja-JP" altLang="en-US" smtClean="0"/>
              <a:t>1</a:t>
            </a:fld>
            <a:endParaRPr kumimoji="1" lang="ja-JP" altLang="en-US"/>
          </a:p>
        </p:txBody>
      </p:sp>
    </p:spTree>
    <p:extLst>
      <p:ext uri="{BB962C8B-B14F-4D97-AF65-F5344CB8AC3E}">
        <p14:creationId xmlns:p14="http://schemas.microsoft.com/office/powerpoint/2010/main" val="3966312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F6965F-3B6C-1F6C-2383-6453B5145C94}"/>
              </a:ext>
            </a:extLst>
          </p:cNvPr>
          <p:cNvSpPr>
            <a:spLocks noGrp="1"/>
          </p:cNvSpPr>
          <p:nvPr>
            <p:ph type="title"/>
          </p:nvPr>
        </p:nvSpPr>
        <p:spPr>
          <a:xfrm>
            <a:off x="508001" y="179919"/>
            <a:ext cx="11095564" cy="862542"/>
          </a:xfrm>
        </p:spPr>
        <p:txBody>
          <a:bodyPr>
            <a:normAutofit/>
          </a:bodyPr>
          <a:lstStyle/>
          <a:p>
            <a:r>
              <a:rPr lang="en-US" altLang="ja-JP" sz="3000" dirty="0">
                <a:latin typeface="Hiragino Kaku Gothic Pro W3" panose="020B0300000000000000" pitchFamily="34" charset="-128"/>
                <a:ea typeface="Hiragino Kaku Gothic Pro W3" panose="020B0300000000000000" pitchFamily="34" charset="-128"/>
              </a:rPr>
              <a:t>3. </a:t>
            </a:r>
            <a:r>
              <a:rPr lang="ja-JP" altLang="en-US" sz="3000">
                <a:latin typeface="Hiragino Kaku Gothic Pro W3" panose="020B0300000000000000" pitchFamily="34" charset="-128"/>
                <a:ea typeface="Hiragino Kaku Gothic Pro W3" panose="020B0300000000000000" pitchFamily="34" charset="-128"/>
              </a:rPr>
              <a:t>提案手法：</a:t>
            </a:r>
            <a:r>
              <a:rPr lang="en" altLang="ja-JP" sz="3000" dirty="0">
                <a:latin typeface="Hiragino Kaku Gothic Pro W3" panose="020B0300000000000000" pitchFamily="34" charset="-128"/>
                <a:ea typeface="Hiragino Kaku Gothic Pro W3" panose="020B0300000000000000" pitchFamily="34" charset="-128"/>
              </a:rPr>
              <a:t> </a:t>
            </a:r>
            <a:r>
              <a:rPr lang="ja-JP" altLang="en-US" sz="3000">
                <a:latin typeface="Hiragino Kaku Gothic Pro W3" panose="020B0300000000000000" pitchFamily="34" charset="-128"/>
                <a:ea typeface="Hiragino Kaku Gothic Pro W3" panose="020B0300000000000000" pitchFamily="34" charset="-128"/>
              </a:rPr>
              <a:t>新しいグラフデータ拡張（</a:t>
            </a:r>
            <a:r>
              <a:rPr lang="en-US" altLang="ja-JP" sz="3000" dirty="0">
                <a:latin typeface="Hiragino Kaku Gothic Pro W3" panose="020B0300000000000000" pitchFamily="34" charset="-128"/>
                <a:ea typeface="Hiragino Kaku Gothic Pro W3" panose="020B0300000000000000" pitchFamily="34" charset="-128"/>
              </a:rPr>
              <a:t>GDA</a:t>
            </a:r>
            <a:r>
              <a:rPr lang="ja-JP" altLang="en-US" sz="3000">
                <a:latin typeface="Hiragino Kaku Gothic Pro W3" panose="020B0300000000000000" pitchFamily="34" charset="-128"/>
                <a:ea typeface="Hiragino Kaku Gothic Pro W3" panose="020B0300000000000000" pitchFamily="34" charset="-128"/>
              </a:rPr>
              <a:t>）の提案</a:t>
            </a:r>
            <a:endParaRPr kumimoji="1" lang="ja-JP" altLang="en-US" sz="3000">
              <a:latin typeface="Hiragino Kaku Gothic Pro W3" panose="020B0300000000000000" pitchFamily="34" charset="-128"/>
              <a:ea typeface="Hiragino Kaku Gothic Pro W3" panose="020B0300000000000000" pitchFamily="34" charset="-128"/>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52BCFCF-907E-CB53-F514-DF5B79599B9D}"/>
                  </a:ext>
                </a:extLst>
              </p:cNvPr>
              <p:cNvSpPr>
                <a:spLocks noGrp="1"/>
              </p:cNvSpPr>
              <p:nvPr>
                <p:ph idx="1"/>
              </p:nvPr>
            </p:nvSpPr>
            <p:spPr>
              <a:xfrm>
                <a:off x="548218" y="1108074"/>
                <a:ext cx="11055348" cy="5165403"/>
              </a:xfrm>
            </p:spPr>
            <p:txBody>
              <a:bodyPr>
                <a:normAutofit lnSpcReduction="10000"/>
              </a:bodyPr>
              <a:lstStyle/>
              <a:p>
                <a:pPr>
                  <a:lnSpc>
                    <a:spcPct val="150000"/>
                  </a:lnSpc>
                </a:pPr>
                <a:r>
                  <a:rPr kumimoji="1" lang="ja-JP" altLang="en-US" sz="2200">
                    <a:latin typeface="Hiragino Kaku Gothic Pro W3" panose="020B0300000000000000" pitchFamily="34" charset="-128"/>
                    <a:ea typeface="Hiragino Kaku Gothic Pro W3" panose="020B0300000000000000" pitchFamily="34" charset="-128"/>
                  </a:rPr>
                  <a:t>応募やマッチに関する相互作用は一般的に極端に少なく、十分に情報が伝搬されない</a:t>
                </a:r>
                <a:endParaRPr kumimoji="1" lang="en-US" altLang="ja-JP" sz="2200" dirty="0">
                  <a:latin typeface="Hiragino Kaku Gothic Pro W3" panose="020B0300000000000000" pitchFamily="34" charset="-128"/>
                  <a:ea typeface="Hiragino Kaku Gothic Pro W3" panose="020B0300000000000000" pitchFamily="34" charset="-128"/>
                </a:endParaRPr>
              </a:p>
              <a:p>
                <a:pPr>
                  <a:lnSpc>
                    <a:spcPct val="150000"/>
                  </a:lnSpc>
                </a:pPr>
                <a:r>
                  <a:rPr lang="ja-JP" altLang="en-US" sz="2200">
                    <a:solidFill>
                      <a:srgbClr val="FF0000"/>
                    </a:solidFill>
                    <a:latin typeface="Hiragino Kaku Gothic Pro W3" panose="020B0300000000000000" pitchFamily="34" charset="-128"/>
                    <a:ea typeface="Hiragino Kaku Gothic Pro W3" panose="020B0300000000000000" pitchFamily="34" charset="-128"/>
                  </a:rPr>
                  <a:t>ラベル付きのエッジを追加</a:t>
                </a:r>
                <a:r>
                  <a:rPr lang="ja-JP" altLang="en-US" sz="2200">
                    <a:latin typeface="Hiragino Kaku Gothic Pro W3" panose="020B0300000000000000" pitchFamily="34" charset="-128"/>
                    <a:ea typeface="Hiragino Kaku Gothic Pro W3" panose="020B0300000000000000" pitchFamily="34" charset="-128"/>
                  </a:rPr>
                  <a:t>するグラフデータ拡張を提案</a:t>
                </a:r>
                <a:endParaRPr lang="en-US" altLang="ja-JP" sz="22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lang="ja-JP" altLang="en-US" sz="1800">
                    <a:latin typeface="Hiragino Kaku Gothic Pro W3" panose="020B0300000000000000" pitchFamily="34" charset="-128"/>
                    <a:ea typeface="Hiragino Kaku Gothic Pro W3" panose="020B0300000000000000" pitchFamily="34" charset="-128"/>
                  </a:rPr>
                  <a:t>従来の手法はすべて、単一タイプのエッジを追加するのみ</a:t>
                </a:r>
                <a:endParaRPr lang="en-US" altLang="ja-JP" sz="18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kumimoji="1" lang="en-US" altLang="ja-JP" sz="1800" dirty="0">
                    <a:latin typeface="Hiragino Kaku Gothic Pro W3" panose="020B0300000000000000" pitchFamily="34" charset="-128"/>
                    <a:ea typeface="Hiragino Kaku Gothic Pro W3" panose="020B0300000000000000" pitchFamily="34" charset="-128"/>
                  </a:rPr>
                  <a:t>Two-Tower Models</a:t>
                </a:r>
                <a:r>
                  <a:rPr kumimoji="1" lang="ja-JP" altLang="en-US" sz="1800">
                    <a:latin typeface="Hiragino Kaku Gothic Pro W3" panose="020B0300000000000000" pitchFamily="34" charset="-128"/>
                    <a:ea typeface="Hiragino Kaku Gothic Pro W3" panose="020B0300000000000000" pitchFamily="34" charset="-128"/>
                  </a:rPr>
                  <a:t>で計算した埋め込み</a:t>
                </a:r>
                <a:r>
                  <a:rPr kumimoji="1" lang="en-US" altLang="ja-JP" sz="1800" dirty="0">
                    <a:latin typeface="Hiragino Kaku Gothic Pro W3" panose="020B0300000000000000" pitchFamily="34" charset="-128"/>
                    <a:ea typeface="Hiragino Kaku Gothic Pro W3" panose="020B0300000000000000" pitchFamily="34" charset="-128"/>
                  </a:rPr>
                  <a:t> </a:t>
                </a:r>
                <a14:m>
                  <m:oMath xmlns:m="http://schemas.openxmlformats.org/officeDocument/2006/math">
                    <m:sSub>
                      <m:sSubPr>
                        <m:ctrlPr>
                          <a:rPr kumimoji="1" lang="en-US" altLang="ja-JP" sz="1800" b="0" i="1" smtClean="0">
                            <a:latin typeface="Cambria Math" panose="02040503050406030204" pitchFamily="18" charset="0"/>
                            <a:ea typeface="Hiragino Kaku Gothic Pro W3" panose="020B0300000000000000" pitchFamily="34" charset="-128"/>
                          </a:rPr>
                        </m:ctrlPr>
                      </m:sSubPr>
                      <m:e>
                        <m:r>
                          <a:rPr kumimoji="1" lang="en-US" altLang="ja-JP" sz="1800" b="0" i="1" smtClean="0">
                            <a:latin typeface="Cambria Math" panose="02040503050406030204" pitchFamily="18" charset="0"/>
                            <a:ea typeface="Hiragino Kaku Gothic Pro W3" panose="020B0300000000000000" pitchFamily="34" charset="-128"/>
                          </a:rPr>
                          <m:t>𝑒</m:t>
                        </m:r>
                      </m:e>
                      <m:sub>
                        <m:r>
                          <a:rPr kumimoji="1" lang="en-US" altLang="ja-JP" sz="1800" b="0" i="1" smtClean="0">
                            <a:latin typeface="Cambria Math" panose="02040503050406030204" pitchFamily="18" charset="0"/>
                            <a:ea typeface="Hiragino Kaku Gothic Pro W3" panose="020B0300000000000000" pitchFamily="34" charset="-128"/>
                          </a:rPr>
                          <m:t>𝑢</m:t>
                        </m:r>
                      </m:sub>
                    </m:sSub>
                    <m:r>
                      <a:rPr kumimoji="1" lang="en-US" altLang="ja-JP" sz="1800" b="0" i="1" smtClean="0">
                        <a:latin typeface="Cambria Math" panose="02040503050406030204" pitchFamily="18" charset="0"/>
                        <a:ea typeface="Hiragino Kaku Gothic Pro W3" panose="020B0300000000000000" pitchFamily="34" charset="-128"/>
                      </a:rPr>
                      <m:t>, </m:t>
                    </m:r>
                    <m:sSub>
                      <m:sSubPr>
                        <m:ctrlPr>
                          <a:rPr kumimoji="1" lang="en-US" altLang="ja-JP" sz="1800" b="0" i="1" smtClean="0">
                            <a:latin typeface="Cambria Math" panose="02040503050406030204" pitchFamily="18" charset="0"/>
                            <a:ea typeface="Hiragino Kaku Gothic Pro W3" panose="020B0300000000000000" pitchFamily="34" charset="-128"/>
                          </a:rPr>
                        </m:ctrlPr>
                      </m:sSubPr>
                      <m:e>
                        <m:r>
                          <a:rPr kumimoji="1" lang="en-US" altLang="ja-JP" sz="1800" b="0" i="1" smtClean="0">
                            <a:latin typeface="Cambria Math" panose="02040503050406030204" pitchFamily="18" charset="0"/>
                            <a:ea typeface="Hiragino Kaku Gothic Pro W3" panose="020B0300000000000000" pitchFamily="34" charset="-128"/>
                          </a:rPr>
                          <m:t>𝑒</m:t>
                        </m:r>
                      </m:e>
                      <m:sub>
                        <m:r>
                          <a:rPr kumimoji="1" lang="en-US" altLang="ja-JP" sz="1800" b="0" i="1" smtClean="0">
                            <a:latin typeface="Cambria Math" panose="02040503050406030204" pitchFamily="18" charset="0"/>
                            <a:ea typeface="Hiragino Kaku Gothic Pro W3" panose="020B0300000000000000" pitchFamily="34" charset="-128"/>
                          </a:rPr>
                          <m:t>𝑗</m:t>
                        </m:r>
                      </m:sub>
                    </m:sSub>
                  </m:oMath>
                </a14:m>
                <a:r>
                  <a:rPr kumimoji="1" lang="en-US" altLang="ja-JP" sz="1800" dirty="0">
                    <a:latin typeface="Hiragino Kaku Gothic Pro W3" panose="020B0300000000000000" pitchFamily="34" charset="-128"/>
                    <a:ea typeface="Hiragino Kaku Gothic Pro W3" panose="020B0300000000000000" pitchFamily="34" charset="-128"/>
                  </a:rPr>
                  <a:t> </a:t>
                </a:r>
                <a:r>
                  <a:rPr kumimoji="1" lang="ja-JP" altLang="en-US" sz="1800">
                    <a:latin typeface="Hiragino Kaku Gothic Pro W3" panose="020B0300000000000000" pitchFamily="34" charset="-128"/>
                    <a:ea typeface="Hiragino Kaku Gothic Pro W3" panose="020B0300000000000000" pitchFamily="34" charset="-128"/>
                  </a:rPr>
                  <a:t>、及びエッジの</a:t>
                </a:r>
                <a:r>
                  <a:rPr kumimoji="1" lang="en-US" altLang="ja-JP" sz="1800" dirty="0">
                    <a:latin typeface="Hiragino Kaku Gothic Pro W3" panose="020B0300000000000000" pitchFamily="34" charset="-128"/>
                    <a:ea typeface="Hiragino Kaku Gothic Pro W3" panose="020B0300000000000000" pitchFamily="34" charset="-128"/>
                  </a:rPr>
                  <a:t>one-hot</a:t>
                </a:r>
                <a:r>
                  <a:rPr kumimoji="1" lang="ja-JP" altLang="en-US" sz="1800">
                    <a:latin typeface="Hiragino Kaku Gothic Pro W3" panose="020B0300000000000000" pitchFamily="34" charset="-128"/>
                    <a:ea typeface="Hiragino Kaku Gothic Pro W3" panose="020B0300000000000000" pitchFamily="34" charset="-128"/>
                  </a:rPr>
                  <a:t>ベクトル</a:t>
                </a:r>
                <a14:m>
                  <m:oMath xmlns:m="http://schemas.openxmlformats.org/officeDocument/2006/math">
                    <m:r>
                      <a:rPr kumimoji="1" lang="en-US" altLang="ja-JP" sz="1800" b="0" i="0" smtClean="0">
                        <a:latin typeface="Cambria Math" panose="02040503050406030204" pitchFamily="18" charset="0"/>
                        <a:ea typeface="Hiragino Kaku Gothic Pro W3" panose="020B0300000000000000" pitchFamily="34" charset="-128"/>
                      </a:rPr>
                      <m:t> </m:t>
                    </m:r>
                    <m:sSub>
                      <m:sSubPr>
                        <m:ctrlPr>
                          <a:rPr kumimoji="1" lang="en-US" altLang="ja-JP" sz="1800" b="0" i="1" smtClean="0">
                            <a:latin typeface="Cambria Math" panose="02040503050406030204" pitchFamily="18" charset="0"/>
                            <a:ea typeface="Hiragino Kaku Gothic Pro W3" panose="020B0300000000000000" pitchFamily="34" charset="-128"/>
                          </a:rPr>
                        </m:ctrlPr>
                      </m:sSubPr>
                      <m:e>
                        <m:r>
                          <a:rPr kumimoji="1" lang="en-US" altLang="ja-JP" sz="1800" b="0" i="1" smtClean="0">
                            <a:latin typeface="Cambria Math" panose="02040503050406030204" pitchFamily="18" charset="0"/>
                            <a:ea typeface="Hiragino Kaku Gothic Pro W3" panose="020B0300000000000000" pitchFamily="34" charset="-128"/>
                          </a:rPr>
                          <m:t>𝑒</m:t>
                        </m:r>
                      </m:e>
                      <m:sub>
                        <m:r>
                          <a:rPr kumimoji="1" lang="en-US" altLang="ja-JP" sz="1800" b="0" i="1" smtClean="0">
                            <a:latin typeface="Cambria Math" panose="02040503050406030204" pitchFamily="18" charset="0"/>
                            <a:ea typeface="Hiragino Kaku Gothic Pro W3" panose="020B0300000000000000" pitchFamily="34" charset="-128"/>
                          </a:rPr>
                          <m:t>𝑟</m:t>
                        </m:r>
                      </m:sub>
                    </m:sSub>
                  </m:oMath>
                </a14:m>
                <a:r>
                  <a:rPr kumimoji="1" lang="en-US" altLang="ja-JP" sz="1800" dirty="0">
                    <a:latin typeface="Hiragino Kaku Gothic Pro W3" panose="020B0300000000000000" pitchFamily="34" charset="-128"/>
                    <a:ea typeface="Hiragino Kaku Gothic Pro W3" panose="020B0300000000000000" pitchFamily="34" charset="-128"/>
                  </a:rPr>
                  <a:t> </a:t>
                </a:r>
                <a:r>
                  <a:rPr lang="ja-JP" altLang="en-US" sz="1800">
                    <a:latin typeface="Hiragino Kaku Gothic Pro W3" panose="020B0300000000000000" pitchFamily="34" charset="-128"/>
                    <a:ea typeface="Hiragino Kaku Gothic Pro W3" panose="020B0300000000000000" pitchFamily="34" charset="-128"/>
                  </a:rPr>
                  <a:t>からエッジの追加確率を計算：</a:t>
                </a:r>
                <a:endParaRPr lang="en-US" altLang="ja-JP" sz="18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endParaRPr lang="en-US" altLang="ja-JP" sz="18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lang="en-US" altLang="ja-JP" sz="1800" dirty="0">
                    <a:latin typeface="Hiragino Kaku Gothic Pro W3" panose="020B0300000000000000" pitchFamily="34" charset="-128"/>
                    <a:ea typeface="Hiragino Kaku Gothic Pro W3" panose="020B0300000000000000" pitchFamily="34" charset="-128"/>
                  </a:rPr>
                  <a:t>MLP</a:t>
                </a:r>
                <a:r>
                  <a:rPr lang="ja-JP" altLang="en-US" sz="1800">
                    <a:latin typeface="Hiragino Kaku Gothic Pro W3" panose="020B0300000000000000" pitchFamily="34" charset="-128"/>
                    <a:ea typeface="Hiragino Kaku Gothic Pro W3" panose="020B0300000000000000" pitchFamily="34" charset="-128"/>
                  </a:rPr>
                  <a:t>の出力を多次元にすることでラベル付きのエッジを追加</a:t>
                </a:r>
                <a:endParaRPr lang="en-US" altLang="ja-JP" sz="18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14:m>
                  <m:oMath xmlns:m="http://schemas.openxmlformats.org/officeDocument/2006/math">
                    <m:sSub>
                      <m:sSubPr>
                        <m:ctrlPr>
                          <a:rPr kumimoji="1" lang="en-US" altLang="ja-JP" sz="1800" b="0" i="1" smtClean="0">
                            <a:latin typeface="Cambria Math" panose="02040503050406030204" pitchFamily="18" charset="0"/>
                            <a:ea typeface="Hiragino Kaku Gothic Pro W3" panose="020B0300000000000000" pitchFamily="34" charset="-128"/>
                          </a:rPr>
                        </m:ctrlPr>
                      </m:sSubPr>
                      <m:e>
                        <m:r>
                          <a:rPr kumimoji="1" lang="en-US" altLang="ja-JP" sz="1800" b="0" i="1" smtClean="0">
                            <a:latin typeface="Cambria Math" panose="02040503050406030204" pitchFamily="18" charset="0"/>
                            <a:ea typeface="Hiragino Kaku Gothic Pro W3" panose="020B0300000000000000" pitchFamily="34" charset="-128"/>
                          </a:rPr>
                          <m:t>𝑝</m:t>
                        </m:r>
                      </m:e>
                      <m:sub>
                        <m:r>
                          <a:rPr kumimoji="1" lang="en-US" altLang="ja-JP" sz="1800" b="0" i="1" smtClean="0">
                            <a:latin typeface="Cambria Math" panose="02040503050406030204" pitchFamily="18" charset="0"/>
                            <a:ea typeface="Hiragino Kaku Gothic Pro W3" panose="020B0300000000000000" pitchFamily="34" charset="-128"/>
                          </a:rPr>
                          <m:t>𝑢</m:t>
                        </m:r>
                        <m:r>
                          <a:rPr kumimoji="1" lang="en-US" altLang="ja-JP" sz="1800" b="0" i="1" smtClean="0">
                            <a:latin typeface="Cambria Math" panose="02040503050406030204" pitchFamily="18" charset="0"/>
                            <a:ea typeface="Hiragino Kaku Gothic Pro W3" panose="020B0300000000000000" pitchFamily="34" charset="-128"/>
                          </a:rPr>
                          <m:t>,</m:t>
                        </m:r>
                        <m:r>
                          <a:rPr kumimoji="1" lang="en-US" altLang="ja-JP" sz="1800" b="0" i="1" smtClean="0">
                            <a:latin typeface="Cambria Math" panose="02040503050406030204" pitchFamily="18" charset="0"/>
                            <a:ea typeface="Hiragino Kaku Gothic Pro W3" panose="020B0300000000000000" pitchFamily="34" charset="-128"/>
                          </a:rPr>
                          <m:t>𝑗</m:t>
                        </m:r>
                      </m:sub>
                    </m:sSub>
                  </m:oMath>
                </a14:m>
                <a:r>
                  <a:rPr kumimoji="1" lang="ja-JP" altLang="en-US" sz="1800">
                    <a:latin typeface="Hiragino Kaku Gothic Pro W3" panose="020B0300000000000000" pitchFamily="34" charset="-128"/>
                    <a:ea typeface="Hiragino Kaku Gothic Pro W3" panose="020B0300000000000000" pitchFamily="34" charset="-128"/>
                  </a:rPr>
                  <a:t>の</a:t>
                </a:r>
                <a:r>
                  <a:rPr kumimoji="1" lang="en-US" altLang="ja-JP" sz="1800" dirty="0">
                    <a:latin typeface="Hiragino Kaku Gothic Pro W3" panose="020B0300000000000000" pitchFamily="34" charset="-128"/>
                    <a:ea typeface="Hiragino Kaku Gothic Pro W3" panose="020B0300000000000000" pitchFamily="34" charset="-128"/>
                  </a:rPr>
                  <a:t> </a:t>
                </a:r>
                <a14:m>
                  <m:oMath xmlns:m="http://schemas.openxmlformats.org/officeDocument/2006/math">
                    <m:acc>
                      <m:accPr>
                        <m:chr m:val="̃"/>
                        <m:ctrlPr>
                          <a:rPr lang="en-US" altLang="ja-JP" sz="1800" i="1">
                            <a:latin typeface="Cambria Math" panose="02040503050406030204" pitchFamily="18" charset="0"/>
                            <a:ea typeface="Hiragino Kaku Gothic Pro W3" panose="020B0300000000000000" pitchFamily="34" charset="-128"/>
                          </a:rPr>
                        </m:ctrlPr>
                      </m:accPr>
                      <m:e>
                        <m:r>
                          <a:rPr lang="en-US" altLang="ja-JP" sz="1800" i="1">
                            <a:latin typeface="Cambria Math" panose="02040503050406030204" pitchFamily="18" charset="0"/>
                            <a:ea typeface="Hiragino Kaku Gothic Pro W3" panose="020B0300000000000000" pitchFamily="34" charset="-128"/>
                          </a:rPr>
                          <m:t>𝑟</m:t>
                        </m:r>
                      </m:e>
                    </m:acc>
                  </m:oMath>
                </a14:m>
                <a:r>
                  <a:rPr kumimoji="1" lang="en-US" altLang="ja-JP" sz="1800" dirty="0">
                    <a:latin typeface="Hiragino Kaku Gothic Pro W3" panose="020B0300000000000000" pitchFamily="34" charset="-128"/>
                    <a:ea typeface="Hiragino Kaku Gothic Pro W3" panose="020B0300000000000000" pitchFamily="34" charset="-128"/>
                  </a:rPr>
                  <a:t> </a:t>
                </a:r>
                <a:r>
                  <a:rPr kumimoji="1" lang="ja-JP" altLang="en-US" sz="1800">
                    <a:latin typeface="Hiragino Kaku Gothic Pro W3" panose="020B0300000000000000" pitchFamily="34" charset="-128"/>
                    <a:ea typeface="Hiragino Kaku Gothic Pro W3" panose="020B0300000000000000" pitchFamily="34" charset="-128"/>
                  </a:rPr>
                  <a:t>番目から新しいラベル</a:t>
                </a:r>
                <a:r>
                  <a:rPr kumimoji="1" lang="en-US" altLang="ja-JP" sz="1800" dirty="0">
                    <a:latin typeface="Hiragino Kaku Gothic Pro W3" panose="020B0300000000000000" pitchFamily="34" charset="-128"/>
                    <a:ea typeface="Hiragino Kaku Gothic Pro W3" panose="020B0300000000000000" pitchFamily="34" charset="-128"/>
                  </a:rPr>
                  <a:t> </a:t>
                </a:r>
                <a14:m>
                  <m:oMath xmlns:m="http://schemas.openxmlformats.org/officeDocument/2006/math">
                    <m:acc>
                      <m:accPr>
                        <m:chr m:val="̃"/>
                        <m:ctrlPr>
                          <a:rPr kumimoji="1" lang="en-US" altLang="ja-JP" sz="1800" i="1" smtClean="0">
                            <a:latin typeface="Cambria Math" panose="02040503050406030204" pitchFamily="18" charset="0"/>
                            <a:ea typeface="Hiragino Kaku Gothic Pro W3" panose="020B0300000000000000" pitchFamily="34" charset="-128"/>
                          </a:rPr>
                        </m:ctrlPr>
                      </m:accPr>
                      <m:e>
                        <m:r>
                          <a:rPr kumimoji="1" lang="en-US" altLang="ja-JP" sz="1800" b="0" i="1" smtClean="0">
                            <a:latin typeface="Cambria Math" panose="02040503050406030204" pitchFamily="18" charset="0"/>
                            <a:ea typeface="Hiragino Kaku Gothic Pro W3" panose="020B0300000000000000" pitchFamily="34" charset="-128"/>
                          </a:rPr>
                          <m:t>𝑟</m:t>
                        </m:r>
                      </m:e>
                    </m:acc>
                  </m:oMath>
                </a14:m>
                <a:r>
                  <a:rPr kumimoji="1" lang="en-US" altLang="ja-JP" sz="1800" dirty="0">
                    <a:latin typeface="Hiragino Kaku Gothic Pro W3" panose="020B0300000000000000" pitchFamily="34" charset="-128"/>
                    <a:ea typeface="Hiragino Kaku Gothic Pro W3" panose="020B0300000000000000" pitchFamily="34" charset="-128"/>
                  </a:rPr>
                  <a:t> </a:t>
                </a:r>
                <a:r>
                  <a:rPr kumimoji="1" lang="ja-JP" altLang="en-US" sz="1800">
                    <a:latin typeface="Hiragino Kaku Gothic Pro W3" panose="020B0300000000000000" pitchFamily="34" charset="-128"/>
                    <a:ea typeface="Hiragino Kaku Gothic Pro W3" panose="020B0300000000000000" pitchFamily="34" charset="-128"/>
                  </a:rPr>
                  <a:t>に対する隣接行列を得る：</a:t>
                </a:r>
                <a:endParaRPr kumimoji="1" lang="en-US" altLang="ja-JP" sz="18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endParaRPr lang="en-US" altLang="ja-JP" sz="18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endParaRPr kumimoji="1" lang="en-US" altLang="ja-JP" sz="18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kumimoji="1" lang="en-US" altLang="ja-JP" sz="1800" dirty="0">
                    <a:latin typeface="Hiragino Kaku Gothic Pro W3" panose="020B0300000000000000" pitchFamily="34" charset="-128"/>
                    <a:ea typeface="Hiragino Kaku Gothic Pro W3" panose="020B0300000000000000" pitchFamily="34" charset="-128"/>
                  </a:rPr>
                  <a:t>Gumbel-</a:t>
                </a:r>
                <a:r>
                  <a:rPr kumimoji="1" lang="en-US" altLang="ja-JP" sz="1800" dirty="0" err="1">
                    <a:latin typeface="Hiragino Kaku Gothic Pro W3" panose="020B0300000000000000" pitchFamily="34" charset="-128"/>
                    <a:ea typeface="Hiragino Kaku Gothic Pro W3" panose="020B0300000000000000" pitchFamily="34" charset="-128"/>
                  </a:rPr>
                  <a:t>Softmax</a:t>
                </a:r>
                <a:r>
                  <a:rPr kumimoji="1" lang="en-US" altLang="ja-JP" sz="1800" dirty="0">
                    <a:latin typeface="Hiragino Kaku Gothic Pro W3" panose="020B0300000000000000" pitchFamily="34" charset="-128"/>
                    <a:ea typeface="Hiragino Kaku Gothic Pro W3" panose="020B0300000000000000" pitchFamily="34" charset="-128"/>
                  </a:rPr>
                  <a:t> reparameterization trick</a:t>
                </a:r>
                <a:r>
                  <a:rPr kumimoji="1" lang="ja-JP" altLang="en-US" sz="1800">
                    <a:latin typeface="Hiragino Kaku Gothic Pro W3" panose="020B0300000000000000" pitchFamily="34" charset="-128"/>
                    <a:ea typeface="Hiragino Kaku Gothic Pro W3" panose="020B0300000000000000" pitchFamily="34" charset="-128"/>
                  </a:rPr>
                  <a:t>で微分可能にする</a:t>
                </a:r>
                <a:endParaRPr kumimoji="1" lang="en-US" altLang="ja-JP" sz="1800" dirty="0">
                  <a:latin typeface="Hiragino Kaku Gothic Pro W3" panose="020B0300000000000000" pitchFamily="34" charset="-128"/>
                  <a:ea typeface="Hiragino Kaku Gothic Pro W3" panose="020B0300000000000000" pitchFamily="34" charset="-128"/>
                </a:endParaRPr>
              </a:p>
            </p:txBody>
          </p:sp>
        </mc:Choice>
        <mc:Fallback xmlns="">
          <p:sp>
            <p:nvSpPr>
              <p:cNvPr id="3" name="コンテンツ プレースホルダー 2">
                <a:extLst>
                  <a:ext uri="{FF2B5EF4-FFF2-40B4-BE49-F238E27FC236}">
                    <a16:creationId xmlns:a16="http://schemas.microsoft.com/office/drawing/2014/main" id="{752BCFCF-907E-CB53-F514-DF5B79599B9D}"/>
                  </a:ext>
                </a:extLst>
              </p:cNvPr>
              <p:cNvSpPr>
                <a:spLocks noGrp="1" noRot="1" noChangeAspect="1" noMove="1" noResize="1" noEditPoints="1" noAdjustHandles="1" noChangeArrowheads="1" noChangeShapeType="1" noTextEdit="1"/>
              </p:cNvSpPr>
              <p:nvPr>
                <p:ph idx="1"/>
              </p:nvPr>
            </p:nvSpPr>
            <p:spPr>
              <a:xfrm>
                <a:off x="548218" y="1108074"/>
                <a:ext cx="11055348" cy="5165403"/>
              </a:xfrm>
              <a:blipFill>
                <a:blip r:embed="rId3"/>
                <a:stretch>
                  <a:fillRect l="-689" r="-459" b="-1474"/>
                </a:stretch>
              </a:blipFill>
            </p:spPr>
            <p:txBody>
              <a:bodyPr/>
              <a:lstStyle/>
              <a:p>
                <a:r>
                  <a:rPr lang="ja-JP" altLang="en-US">
                    <a:noFill/>
                  </a:rPr>
                  <a:t> </a:t>
                </a:r>
              </a:p>
            </p:txBody>
          </p:sp>
        </mc:Fallback>
      </mc:AlternateContent>
      <p:cxnSp>
        <p:nvCxnSpPr>
          <p:cNvPr id="5" name="直線コネクタ 4">
            <a:extLst>
              <a:ext uri="{FF2B5EF4-FFF2-40B4-BE49-F238E27FC236}">
                <a16:creationId xmlns:a16="http://schemas.microsoft.com/office/drawing/2014/main" id="{3E86C13F-9470-1A01-8D63-E112EEF92394}"/>
              </a:ext>
            </a:extLst>
          </p:cNvPr>
          <p:cNvCxnSpPr>
            <a:cxnSpLocks/>
          </p:cNvCxnSpPr>
          <p:nvPr/>
        </p:nvCxnSpPr>
        <p:spPr>
          <a:xfrm>
            <a:off x="508001" y="1075267"/>
            <a:ext cx="11095564"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円/楕円 6">
            <a:extLst>
              <a:ext uri="{FF2B5EF4-FFF2-40B4-BE49-F238E27FC236}">
                <a16:creationId xmlns:a16="http://schemas.microsoft.com/office/drawing/2014/main" id="{53F824E2-42FD-453D-5F38-692E139D9912}"/>
              </a:ext>
            </a:extLst>
          </p:cNvPr>
          <p:cNvSpPr>
            <a:spLocks noChangeAspect="1"/>
          </p:cNvSpPr>
          <p:nvPr/>
        </p:nvSpPr>
        <p:spPr>
          <a:xfrm>
            <a:off x="7804853" y="4416545"/>
            <a:ext cx="360000" cy="360000"/>
          </a:xfrm>
          <a:prstGeom prst="ellipse">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円/楕円 7">
            <a:extLst>
              <a:ext uri="{FF2B5EF4-FFF2-40B4-BE49-F238E27FC236}">
                <a16:creationId xmlns:a16="http://schemas.microsoft.com/office/drawing/2014/main" id="{FA12BAA9-CB49-C2E8-6137-2DE04E56A244}"/>
              </a:ext>
            </a:extLst>
          </p:cNvPr>
          <p:cNvSpPr>
            <a:spLocks noChangeAspect="1"/>
          </p:cNvSpPr>
          <p:nvPr/>
        </p:nvSpPr>
        <p:spPr>
          <a:xfrm>
            <a:off x="7795840" y="5199314"/>
            <a:ext cx="360000" cy="360000"/>
          </a:xfrm>
          <a:prstGeom prst="ellipse">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円/楕円 9">
            <a:extLst>
              <a:ext uri="{FF2B5EF4-FFF2-40B4-BE49-F238E27FC236}">
                <a16:creationId xmlns:a16="http://schemas.microsoft.com/office/drawing/2014/main" id="{A9EAE3D2-4618-5332-DE6E-698DE56F84F3}"/>
              </a:ext>
            </a:extLst>
          </p:cNvPr>
          <p:cNvSpPr>
            <a:spLocks noChangeAspect="1"/>
          </p:cNvSpPr>
          <p:nvPr/>
        </p:nvSpPr>
        <p:spPr>
          <a:xfrm>
            <a:off x="8445598" y="4013495"/>
            <a:ext cx="360000" cy="360000"/>
          </a:xfrm>
          <a:prstGeom prst="ellipse">
            <a:avLst/>
          </a:prstGeom>
          <a:solidFill>
            <a:schemeClr val="accent2">
              <a:lumMod val="60000"/>
              <a:lumOff val="4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円/楕円 10">
            <a:extLst>
              <a:ext uri="{FF2B5EF4-FFF2-40B4-BE49-F238E27FC236}">
                <a16:creationId xmlns:a16="http://schemas.microsoft.com/office/drawing/2014/main" id="{9D2922E4-F3B4-8A3B-B80E-11D87C4CECDC}"/>
              </a:ext>
            </a:extLst>
          </p:cNvPr>
          <p:cNvSpPr>
            <a:spLocks noChangeAspect="1"/>
          </p:cNvSpPr>
          <p:nvPr/>
        </p:nvSpPr>
        <p:spPr>
          <a:xfrm>
            <a:off x="8445598" y="5721782"/>
            <a:ext cx="360000" cy="360000"/>
          </a:xfrm>
          <a:prstGeom prst="ellipse">
            <a:avLst/>
          </a:prstGeom>
          <a:solidFill>
            <a:schemeClr val="accent2">
              <a:lumMod val="60000"/>
              <a:lumOff val="4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円/楕円 12">
            <a:extLst>
              <a:ext uri="{FF2B5EF4-FFF2-40B4-BE49-F238E27FC236}">
                <a16:creationId xmlns:a16="http://schemas.microsoft.com/office/drawing/2014/main" id="{9C07108C-28CD-B39B-2A11-3F5A19D61EF3}"/>
              </a:ext>
            </a:extLst>
          </p:cNvPr>
          <p:cNvSpPr>
            <a:spLocks noChangeAspect="1"/>
          </p:cNvSpPr>
          <p:nvPr/>
        </p:nvSpPr>
        <p:spPr>
          <a:xfrm>
            <a:off x="8445598" y="4819904"/>
            <a:ext cx="360000" cy="360000"/>
          </a:xfrm>
          <a:prstGeom prst="ellipse">
            <a:avLst/>
          </a:prstGeom>
          <a:solidFill>
            <a:schemeClr val="accent2">
              <a:lumMod val="60000"/>
              <a:lumOff val="4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4" name="直線矢印コネクタ 13">
            <a:extLst>
              <a:ext uri="{FF2B5EF4-FFF2-40B4-BE49-F238E27FC236}">
                <a16:creationId xmlns:a16="http://schemas.microsoft.com/office/drawing/2014/main" id="{92D88BE3-D75C-6603-7CB2-8144AD8F33E6}"/>
              </a:ext>
            </a:extLst>
          </p:cNvPr>
          <p:cNvCxnSpPr>
            <a:cxnSpLocks/>
            <a:stCxn id="7" idx="6"/>
          </p:cNvCxnSpPr>
          <p:nvPr/>
        </p:nvCxnSpPr>
        <p:spPr>
          <a:xfrm flipV="1">
            <a:off x="8164853" y="4193495"/>
            <a:ext cx="280745" cy="403050"/>
          </a:xfrm>
          <a:prstGeom prst="straightConnector1">
            <a:avLst/>
          </a:prstGeom>
          <a:ln w="25400" cap="flat">
            <a:solidFill>
              <a:srgbClr val="7030A0">
                <a:alpha val="49804"/>
              </a:srgbClr>
            </a:solidFill>
            <a:bevel/>
            <a:tailEnd type="none"/>
          </a:ln>
        </p:spPr>
        <p:style>
          <a:lnRef idx="1">
            <a:schemeClr val="dk1"/>
          </a:lnRef>
          <a:fillRef idx="0">
            <a:schemeClr val="dk1"/>
          </a:fillRef>
          <a:effectRef idx="0">
            <a:schemeClr val="dk1"/>
          </a:effectRef>
          <a:fontRef idx="minor">
            <a:schemeClr val="tx1"/>
          </a:fontRef>
        </p:style>
      </p:cxnSp>
      <p:cxnSp>
        <p:nvCxnSpPr>
          <p:cNvPr id="16" name="直線矢印コネクタ 15">
            <a:extLst>
              <a:ext uri="{FF2B5EF4-FFF2-40B4-BE49-F238E27FC236}">
                <a16:creationId xmlns:a16="http://schemas.microsoft.com/office/drawing/2014/main" id="{E842A6E2-FF0F-2FBF-F115-DD6E1D048BC7}"/>
              </a:ext>
            </a:extLst>
          </p:cNvPr>
          <p:cNvCxnSpPr>
            <a:cxnSpLocks/>
            <a:stCxn id="8" idx="6"/>
            <a:endCxn id="13" idx="2"/>
          </p:cNvCxnSpPr>
          <p:nvPr/>
        </p:nvCxnSpPr>
        <p:spPr>
          <a:xfrm flipV="1">
            <a:off x="8155840" y="4999904"/>
            <a:ext cx="289758" cy="379410"/>
          </a:xfrm>
          <a:prstGeom prst="straightConnector1">
            <a:avLst/>
          </a:prstGeom>
          <a:ln w="25400" cap="flat">
            <a:solidFill>
              <a:schemeClr val="accent6"/>
            </a:solidFill>
            <a:bevel/>
            <a:tailEnd type="none"/>
          </a:ln>
        </p:spPr>
        <p:style>
          <a:lnRef idx="1">
            <a:schemeClr val="dk1"/>
          </a:lnRef>
          <a:fillRef idx="0">
            <a:schemeClr val="dk1"/>
          </a:fillRef>
          <a:effectRef idx="0">
            <a:schemeClr val="dk1"/>
          </a:effectRef>
          <a:fontRef idx="minor">
            <a:schemeClr val="tx1"/>
          </a:fontRef>
        </p:style>
      </p:cxnSp>
      <p:sp>
        <p:nvSpPr>
          <p:cNvPr id="22" name="角丸四角形 21">
            <a:extLst>
              <a:ext uri="{FF2B5EF4-FFF2-40B4-BE49-F238E27FC236}">
                <a16:creationId xmlns:a16="http://schemas.microsoft.com/office/drawing/2014/main" id="{1BBBE772-0CD4-1EAE-C94B-1F587ECBB0C0}"/>
              </a:ext>
            </a:extLst>
          </p:cNvPr>
          <p:cNvSpPr/>
          <p:nvPr/>
        </p:nvSpPr>
        <p:spPr>
          <a:xfrm>
            <a:off x="9551586" y="4324945"/>
            <a:ext cx="808479" cy="1347397"/>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Times" pitchFamily="2" charset="0"/>
              </a:rPr>
              <a:t>MLP  </a:t>
            </a:r>
            <a:endParaRPr lang="ja-JP" altLang="en-US">
              <a:solidFill>
                <a:schemeClr val="tx1"/>
              </a:solidFill>
              <a:latin typeface="Times" pitchFamily="2" charset="0"/>
            </a:endParaRPr>
          </a:p>
        </p:txBody>
      </p:sp>
      <p:cxnSp>
        <p:nvCxnSpPr>
          <p:cNvPr id="23" name="直線矢印コネクタ 22">
            <a:extLst>
              <a:ext uri="{FF2B5EF4-FFF2-40B4-BE49-F238E27FC236}">
                <a16:creationId xmlns:a16="http://schemas.microsoft.com/office/drawing/2014/main" id="{108522BB-B04F-6930-19BC-64524324B1C9}"/>
              </a:ext>
            </a:extLst>
          </p:cNvPr>
          <p:cNvCxnSpPr>
            <a:cxnSpLocks/>
          </p:cNvCxnSpPr>
          <p:nvPr/>
        </p:nvCxnSpPr>
        <p:spPr>
          <a:xfrm>
            <a:off x="8881085" y="5005087"/>
            <a:ext cx="57704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4" name="円/楕円 23">
            <a:extLst>
              <a:ext uri="{FF2B5EF4-FFF2-40B4-BE49-F238E27FC236}">
                <a16:creationId xmlns:a16="http://schemas.microsoft.com/office/drawing/2014/main" id="{D018C539-5D9E-7E94-8F13-82BBBAAC0DE9}"/>
              </a:ext>
            </a:extLst>
          </p:cNvPr>
          <p:cNvSpPr>
            <a:spLocks noChangeAspect="1"/>
          </p:cNvSpPr>
          <p:nvPr/>
        </p:nvSpPr>
        <p:spPr>
          <a:xfrm>
            <a:off x="11090885" y="4326392"/>
            <a:ext cx="360000" cy="360000"/>
          </a:xfrm>
          <a:prstGeom prst="ellipse">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円/楕円 24">
            <a:extLst>
              <a:ext uri="{FF2B5EF4-FFF2-40B4-BE49-F238E27FC236}">
                <a16:creationId xmlns:a16="http://schemas.microsoft.com/office/drawing/2014/main" id="{EB5D4196-7510-626F-5B4E-AF8843923C10}"/>
              </a:ext>
            </a:extLst>
          </p:cNvPr>
          <p:cNvSpPr>
            <a:spLocks noChangeAspect="1"/>
          </p:cNvSpPr>
          <p:nvPr/>
        </p:nvSpPr>
        <p:spPr>
          <a:xfrm>
            <a:off x="11081872" y="5199314"/>
            <a:ext cx="360000" cy="360000"/>
          </a:xfrm>
          <a:prstGeom prst="ellipse">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円/楕円 26">
            <a:extLst>
              <a:ext uri="{FF2B5EF4-FFF2-40B4-BE49-F238E27FC236}">
                <a16:creationId xmlns:a16="http://schemas.microsoft.com/office/drawing/2014/main" id="{A3AE9D97-E2E3-830A-02F0-3A0F6E7D4DDE}"/>
              </a:ext>
            </a:extLst>
          </p:cNvPr>
          <p:cNvSpPr>
            <a:spLocks noChangeAspect="1"/>
          </p:cNvSpPr>
          <p:nvPr/>
        </p:nvSpPr>
        <p:spPr>
          <a:xfrm>
            <a:off x="11733667" y="3925388"/>
            <a:ext cx="360000" cy="360000"/>
          </a:xfrm>
          <a:prstGeom prst="ellipse">
            <a:avLst/>
          </a:prstGeom>
          <a:solidFill>
            <a:schemeClr val="accent2">
              <a:lumMod val="60000"/>
              <a:lumOff val="4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円/楕円 27">
            <a:extLst>
              <a:ext uri="{FF2B5EF4-FFF2-40B4-BE49-F238E27FC236}">
                <a16:creationId xmlns:a16="http://schemas.microsoft.com/office/drawing/2014/main" id="{5E7B41A9-AA08-F6D2-530D-3FC5FA108C0B}"/>
              </a:ext>
            </a:extLst>
          </p:cNvPr>
          <p:cNvSpPr>
            <a:spLocks noChangeAspect="1"/>
          </p:cNvSpPr>
          <p:nvPr/>
        </p:nvSpPr>
        <p:spPr>
          <a:xfrm>
            <a:off x="11733667" y="5723828"/>
            <a:ext cx="360000" cy="360000"/>
          </a:xfrm>
          <a:prstGeom prst="ellipse">
            <a:avLst/>
          </a:prstGeom>
          <a:solidFill>
            <a:schemeClr val="accent2">
              <a:lumMod val="60000"/>
              <a:lumOff val="4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円/楕円 29">
            <a:extLst>
              <a:ext uri="{FF2B5EF4-FFF2-40B4-BE49-F238E27FC236}">
                <a16:creationId xmlns:a16="http://schemas.microsoft.com/office/drawing/2014/main" id="{AB50FA03-64D9-7C54-A9F2-DB9A09D901A3}"/>
              </a:ext>
            </a:extLst>
          </p:cNvPr>
          <p:cNvSpPr>
            <a:spLocks noChangeAspect="1"/>
          </p:cNvSpPr>
          <p:nvPr/>
        </p:nvSpPr>
        <p:spPr>
          <a:xfrm>
            <a:off x="11733667" y="4821950"/>
            <a:ext cx="360000" cy="360000"/>
          </a:xfrm>
          <a:prstGeom prst="ellipse">
            <a:avLst/>
          </a:prstGeom>
          <a:solidFill>
            <a:schemeClr val="accent2">
              <a:lumMod val="60000"/>
              <a:lumOff val="4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32" name="直線矢印コネクタ 31">
            <a:extLst>
              <a:ext uri="{FF2B5EF4-FFF2-40B4-BE49-F238E27FC236}">
                <a16:creationId xmlns:a16="http://schemas.microsoft.com/office/drawing/2014/main" id="{F290E4DA-3C9C-B3EE-4D7B-1784A5CB3BD8}"/>
              </a:ext>
            </a:extLst>
          </p:cNvPr>
          <p:cNvCxnSpPr>
            <a:cxnSpLocks/>
            <a:stCxn id="24" idx="6"/>
            <a:endCxn id="27" idx="2"/>
          </p:cNvCxnSpPr>
          <p:nvPr/>
        </p:nvCxnSpPr>
        <p:spPr>
          <a:xfrm flipV="1">
            <a:off x="11450885" y="4105388"/>
            <a:ext cx="282782" cy="401004"/>
          </a:xfrm>
          <a:prstGeom prst="straightConnector1">
            <a:avLst/>
          </a:prstGeom>
          <a:ln w="25400" cap="flat">
            <a:solidFill>
              <a:srgbClr val="7030A0">
                <a:alpha val="49804"/>
              </a:srgbClr>
            </a:solidFill>
            <a:bevel/>
            <a:tailEnd type="none"/>
          </a:ln>
        </p:spPr>
        <p:style>
          <a:lnRef idx="1">
            <a:schemeClr val="dk1"/>
          </a:lnRef>
          <a:fillRef idx="0">
            <a:schemeClr val="dk1"/>
          </a:fillRef>
          <a:effectRef idx="0">
            <a:schemeClr val="dk1"/>
          </a:effectRef>
          <a:fontRef idx="minor">
            <a:schemeClr val="tx1"/>
          </a:fontRef>
        </p:style>
      </p:cxnSp>
      <p:cxnSp>
        <p:nvCxnSpPr>
          <p:cNvPr id="33" name="直線矢印コネクタ 32">
            <a:extLst>
              <a:ext uri="{FF2B5EF4-FFF2-40B4-BE49-F238E27FC236}">
                <a16:creationId xmlns:a16="http://schemas.microsoft.com/office/drawing/2014/main" id="{12653A7B-4FD1-CE68-7AD3-6C43E215A2DD}"/>
              </a:ext>
            </a:extLst>
          </p:cNvPr>
          <p:cNvCxnSpPr>
            <a:cxnSpLocks/>
            <a:stCxn id="24" idx="6"/>
            <a:endCxn id="30" idx="2"/>
          </p:cNvCxnSpPr>
          <p:nvPr/>
        </p:nvCxnSpPr>
        <p:spPr>
          <a:xfrm>
            <a:off x="11450885" y="4506392"/>
            <a:ext cx="282782" cy="495558"/>
          </a:xfrm>
          <a:prstGeom prst="straightConnector1">
            <a:avLst/>
          </a:prstGeom>
          <a:ln w="25400" cap="flat">
            <a:solidFill>
              <a:srgbClr val="7030A0">
                <a:alpha val="49804"/>
              </a:srgbClr>
            </a:solidFill>
            <a:bevel/>
            <a:tailEnd type="none"/>
          </a:ln>
        </p:spPr>
        <p:style>
          <a:lnRef idx="1">
            <a:schemeClr val="dk1"/>
          </a:lnRef>
          <a:fillRef idx="0">
            <a:schemeClr val="dk1"/>
          </a:fillRef>
          <a:effectRef idx="0">
            <a:schemeClr val="dk1"/>
          </a:effectRef>
          <a:fontRef idx="minor">
            <a:schemeClr val="tx1"/>
          </a:fontRef>
        </p:style>
      </p:cxnSp>
      <p:cxnSp>
        <p:nvCxnSpPr>
          <p:cNvPr id="34" name="直線矢印コネクタ 33">
            <a:extLst>
              <a:ext uri="{FF2B5EF4-FFF2-40B4-BE49-F238E27FC236}">
                <a16:creationId xmlns:a16="http://schemas.microsoft.com/office/drawing/2014/main" id="{FC1D1E54-5E62-08EB-B501-E6D7B4D1FE17}"/>
              </a:ext>
            </a:extLst>
          </p:cNvPr>
          <p:cNvCxnSpPr>
            <a:cxnSpLocks/>
            <a:stCxn id="25" idx="6"/>
            <a:endCxn id="30" idx="2"/>
          </p:cNvCxnSpPr>
          <p:nvPr/>
        </p:nvCxnSpPr>
        <p:spPr>
          <a:xfrm flipV="1">
            <a:off x="11441872" y="5001950"/>
            <a:ext cx="291795" cy="377364"/>
          </a:xfrm>
          <a:prstGeom prst="straightConnector1">
            <a:avLst/>
          </a:prstGeom>
          <a:ln w="25400" cap="flat">
            <a:solidFill>
              <a:schemeClr val="accent6"/>
            </a:solidFill>
            <a:bevel/>
            <a:tailEnd type="none"/>
          </a:ln>
        </p:spPr>
        <p:style>
          <a:lnRef idx="1">
            <a:schemeClr val="dk1"/>
          </a:lnRef>
          <a:fillRef idx="0">
            <a:schemeClr val="dk1"/>
          </a:fillRef>
          <a:effectRef idx="0">
            <a:schemeClr val="dk1"/>
          </a:effectRef>
          <a:fontRef idx="minor">
            <a:schemeClr val="tx1"/>
          </a:fontRef>
        </p:style>
      </p:cxnSp>
      <p:cxnSp>
        <p:nvCxnSpPr>
          <p:cNvPr id="44" name="直線矢印コネクタ 43">
            <a:extLst>
              <a:ext uri="{FF2B5EF4-FFF2-40B4-BE49-F238E27FC236}">
                <a16:creationId xmlns:a16="http://schemas.microsoft.com/office/drawing/2014/main" id="{69D14C76-7E74-34E2-B41D-503C2FB80527}"/>
              </a:ext>
            </a:extLst>
          </p:cNvPr>
          <p:cNvCxnSpPr>
            <a:cxnSpLocks/>
          </p:cNvCxnSpPr>
          <p:nvPr/>
        </p:nvCxnSpPr>
        <p:spPr>
          <a:xfrm>
            <a:off x="10441735" y="4999904"/>
            <a:ext cx="57649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46" name="テキスト ボックス 45">
            <a:extLst>
              <a:ext uri="{FF2B5EF4-FFF2-40B4-BE49-F238E27FC236}">
                <a16:creationId xmlns:a16="http://schemas.microsoft.com/office/drawing/2014/main" id="{E7811748-D89E-0DE0-822C-3F938F2C496A}"/>
              </a:ext>
            </a:extLst>
          </p:cNvPr>
          <p:cNvSpPr txBox="1"/>
          <p:nvPr/>
        </p:nvSpPr>
        <p:spPr>
          <a:xfrm>
            <a:off x="10064457" y="4922566"/>
            <a:ext cx="304622" cy="276999"/>
          </a:xfrm>
          <a:prstGeom prst="rect">
            <a:avLst/>
          </a:prstGeom>
          <a:noFill/>
        </p:spPr>
        <p:txBody>
          <a:bodyPr wrap="square" rtlCol="0">
            <a:spAutoFit/>
          </a:bodyPr>
          <a:lstStyle/>
          <a:p>
            <a:r>
              <a:rPr kumimoji="1" lang="en-US" altLang="ja-JP" sz="1200" i="1" dirty="0">
                <a:latin typeface="Times" pitchFamily="2" charset="0"/>
              </a:rPr>
              <a:t>A</a:t>
            </a:r>
            <a:endParaRPr kumimoji="1" lang="ja-JP" altLang="en-US" sz="1200" i="1">
              <a:latin typeface="Times" pitchFamily="2" charset="0"/>
            </a:endParaRPr>
          </a:p>
        </p:txBody>
      </p:sp>
      <p:cxnSp>
        <p:nvCxnSpPr>
          <p:cNvPr id="48" name="直線矢印コネクタ 47">
            <a:extLst>
              <a:ext uri="{FF2B5EF4-FFF2-40B4-BE49-F238E27FC236}">
                <a16:creationId xmlns:a16="http://schemas.microsoft.com/office/drawing/2014/main" id="{313E4056-E003-3852-86CE-834C509E7B37}"/>
              </a:ext>
            </a:extLst>
          </p:cNvPr>
          <p:cNvCxnSpPr>
            <a:cxnSpLocks/>
            <a:stCxn id="8" idx="6"/>
            <a:endCxn id="11" idx="2"/>
          </p:cNvCxnSpPr>
          <p:nvPr/>
        </p:nvCxnSpPr>
        <p:spPr>
          <a:xfrm>
            <a:off x="8155840" y="5379314"/>
            <a:ext cx="289758" cy="522468"/>
          </a:xfrm>
          <a:prstGeom prst="straightConnector1">
            <a:avLst/>
          </a:prstGeom>
          <a:ln w="25400" cap="flat">
            <a:solidFill>
              <a:srgbClr val="FF0000">
                <a:alpha val="50000"/>
              </a:srgbClr>
            </a:solidFill>
            <a:bevel/>
            <a:tailEnd type="none"/>
          </a:ln>
        </p:spPr>
        <p:style>
          <a:lnRef idx="1">
            <a:schemeClr val="dk1"/>
          </a:lnRef>
          <a:fillRef idx="0">
            <a:schemeClr val="dk1"/>
          </a:fillRef>
          <a:effectRef idx="0">
            <a:schemeClr val="dk1"/>
          </a:effectRef>
          <a:fontRef idx="minor">
            <a:schemeClr val="tx1"/>
          </a:fontRef>
        </p:style>
      </p:cxnSp>
      <p:cxnSp>
        <p:nvCxnSpPr>
          <p:cNvPr id="54" name="直線矢印コネクタ 53">
            <a:extLst>
              <a:ext uri="{FF2B5EF4-FFF2-40B4-BE49-F238E27FC236}">
                <a16:creationId xmlns:a16="http://schemas.microsoft.com/office/drawing/2014/main" id="{08003C69-57AA-DC5A-3085-8CA75C8EF9C9}"/>
              </a:ext>
            </a:extLst>
          </p:cNvPr>
          <p:cNvCxnSpPr>
            <a:cxnSpLocks/>
            <a:stCxn id="25" idx="6"/>
            <a:endCxn id="28" idx="2"/>
          </p:cNvCxnSpPr>
          <p:nvPr/>
        </p:nvCxnSpPr>
        <p:spPr>
          <a:xfrm>
            <a:off x="11441872" y="5379314"/>
            <a:ext cx="291795" cy="524514"/>
          </a:xfrm>
          <a:prstGeom prst="straightConnector1">
            <a:avLst/>
          </a:prstGeom>
          <a:ln w="25400" cap="flat">
            <a:solidFill>
              <a:srgbClr val="FF0000">
                <a:alpha val="50000"/>
              </a:srgbClr>
            </a:solidFill>
            <a:bevel/>
            <a:tailEnd type="none"/>
          </a:ln>
        </p:spPr>
        <p:style>
          <a:lnRef idx="1">
            <a:schemeClr val="dk1"/>
          </a:lnRef>
          <a:fillRef idx="0">
            <a:schemeClr val="dk1"/>
          </a:fillRef>
          <a:effectRef idx="0">
            <a:schemeClr val="dk1"/>
          </a:effectRef>
          <a:fontRef idx="minor">
            <a:schemeClr val="tx1"/>
          </a:fontRef>
        </p:style>
      </p:cxnSp>
      <p:cxnSp>
        <p:nvCxnSpPr>
          <p:cNvPr id="57" name="直線矢印コネクタ 56">
            <a:extLst>
              <a:ext uri="{FF2B5EF4-FFF2-40B4-BE49-F238E27FC236}">
                <a16:creationId xmlns:a16="http://schemas.microsoft.com/office/drawing/2014/main" id="{04DE7B82-41A6-B2C4-836B-D2C9DB778D59}"/>
              </a:ext>
            </a:extLst>
          </p:cNvPr>
          <p:cNvCxnSpPr>
            <a:cxnSpLocks/>
            <a:stCxn id="24" idx="6"/>
            <a:endCxn id="28" idx="2"/>
          </p:cNvCxnSpPr>
          <p:nvPr/>
        </p:nvCxnSpPr>
        <p:spPr>
          <a:xfrm>
            <a:off x="11450885" y="4506392"/>
            <a:ext cx="282782" cy="1397436"/>
          </a:xfrm>
          <a:prstGeom prst="straightConnector1">
            <a:avLst/>
          </a:prstGeom>
          <a:ln w="25400" cap="flat">
            <a:solidFill>
              <a:schemeClr val="accent6"/>
            </a:solidFill>
            <a:bevel/>
            <a:tailEnd type="none"/>
          </a:ln>
        </p:spPr>
        <p:style>
          <a:lnRef idx="1">
            <a:schemeClr val="dk1"/>
          </a:lnRef>
          <a:fillRef idx="0">
            <a:schemeClr val="dk1"/>
          </a:fillRef>
          <a:effectRef idx="0">
            <a:schemeClr val="dk1"/>
          </a:effectRef>
          <a:fontRef idx="minor">
            <a:schemeClr val="tx1"/>
          </a:fontRef>
        </p:style>
      </p:cxnSp>
      <p:cxnSp>
        <p:nvCxnSpPr>
          <p:cNvPr id="60" name="直線矢印コネクタ 59">
            <a:extLst>
              <a:ext uri="{FF2B5EF4-FFF2-40B4-BE49-F238E27FC236}">
                <a16:creationId xmlns:a16="http://schemas.microsoft.com/office/drawing/2014/main" id="{274F3790-6B8D-938C-B26A-99E1DF974E8B}"/>
              </a:ext>
            </a:extLst>
          </p:cNvPr>
          <p:cNvCxnSpPr>
            <a:cxnSpLocks/>
            <a:stCxn id="25" idx="6"/>
            <a:endCxn id="27" idx="2"/>
          </p:cNvCxnSpPr>
          <p:nvPr/>
        </p:nvCxnSpPr>
        <p:spPr>
          <a:xfrm flipV="1">
            <a:off x="11441872" y="4105388"/>
            <a:ext cx="291795" cy="1273926"/>
          </a:xfrm>
          <a:prstGeom prst="straightConnector1">
            <a:avLst/>
          </a:prstGeom>
          <a:ln w="25400" cap="flat">
            <a:solidFill>
              <a:srgbClr val="7030A0">
                <a:alpha val="49804"/>
              </a:srgbClr>
            </a:solidFill>
            <a:bevel/>
            <a:tailEnd type="none"/>
          </a:ln>
        </p:spPr>
        <p:style>
          <a:lnRef idx="1">
            <a:schemeClr val="dk1"/>
          </a:lnRef>
          <a:fillRef idx="0">
            <a:schemeClr val="dk1"/>
          </a:fillRef>
          <a:effectRef idx="0">
            <a:schemeClr val="dk1"/>
          </a:effectRef>
          <a:fontRef idx="minor">
            <a:schemeClr val="tx1"/>
          </a:fontRef>
        </p:style>
      </p:cxnSp>
      <p:pic>
        <p:nvPicPr>
          <p:cNvPr id="66" name="グラフィックス 65">
            <a:extLst>
              <a:ext uri="{FF2B5EF4-FFF2-40B4-BE49-F238E27FC236}">
                <a16:creationId xmlns:a16="http://schemas.microsoft.com/office/drawing/2014/main" id="{3EFB20C4-7378-883E-CC08-8B10C4834D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7117" y="3522325"/>
            <a:ext cx="3864441" cy="336900"/>
          </a:xfrm>
          <a:prstGeom prst="rect">
            <a:avLst/>
          </a:prstGeom>
        </p:spPr>
      </p:pic>
      <p:pic>
        <p:nvPicPr>
          <p:cNvPr id="72" name="グラフィックス 71">
            <a:extLst>
              <a:ext uri="{FF2B5EF4-FFF2-40B4-BE49-F238E27FC236}">
                <a16:creationId xmlns:a16="http://schemas.microsoft.com/office/drawing/2014/main" id="{44BC8581-E8EC-1234-6BBA-5CFAEA7B18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67117" y="5107527"/>
            <a:ext cx="2960846" cy="557562"/>
          </a:xfrm>
          <a:prstGeom prst="rect">
            <a:avLst/>
          </a:prstGeom>
        </p:spPr>
      </p:pic>
      <p:sp>
        <p:nvSpPr>
          <p:cNvPr id="4" name="テキスト ボックス 3">
            <a:extLst>
              <a:ext uri="{FF2B5EF4-FFF2-40B4-BE49-F238E27FC236}">
                <a16:creationId xmlns:a16="http://schemas.microsoft.com/office/drawing/2014/main" id="{06B69DCD-427E-990E-C26F-E0C07697C6C2}"/>
              </a:ext>
            </a:extLst>
          </p:cNvPr>
          <p:cNvSpPr txBox="1"/>
          <p:nvPr/>
        </p:nvSpPr>
        <p:spPr>
          <a:xfrm>
            <a:off x="548218" y="6485503"/>
            <a:ext cx="11095563" cy="369332"/>
          </a:xfrm>
          <a:prstGeom prst="rect">
            <a:avLst/>
          </a:prstGeom>
          <a:noFill/>
        </p:spPr>
        <p:txBody>
          <a:bodyPr wrap="square" rtlCol="0">
            <a:spAutoFit/>
          </a:bodyPr>
          <a:lstStyle/>
          <a:p>
            <a:r>
              <a:rPr lang="en" altLang="ja-JP" sz="900" dirty="0">
                <a:effectLst/>
                <a:latin typeface="Hiragino Kaku Gothic Pro W3" panose="020B0300000000000000" pitchFamily="34" charset="-128"/>
                <a:ea typeface="Hiragino Kaku Gothic Pro W3" panose="020B0300000000000000" pitchFamily="34" charset="-128"/>
              </a:rPr>
              <a:t>Eric Jang, </a:t>
            </a:r>
            <a:r>
              <a:rPr lang="en" altLang="ja-JP" sz="900" dirty="0" err="1">
                <a:effectLst/>
                <a:latin typeface="Hiragino Kaku Gothic Pro W3" panose="020B0300000000000000" pitchFamily="34" charset="-128"/>
                <a:ea typeface="Hiragino Kaku Gothic Pro W3" panose="020B0300000000000000" pitchFamily="34" charset="-128"/>
              </a:rPr>
              <a:t>Shixiang</a:t>
            </a:r>
            <a:r>
              <a:rPr lang="en" altLang="ja-JP" sz="900" dirty="0">
                <a:effectLst/>
                <a:latin typeface="Hiragino Kaku Gothic Pro W3" panose="020B0300000000000000" pitchFamily="34" charset="-128"/>
                <a:ea typeface="Hiragino Kaku Gothic Pro W3" panose="020B0300000000000000" pitchFamily="34" charset="-128"/>
              </a:rPr>
              <a:t> Gu, and Ben Poole. Categorical reparameterization with </a:t>
            </a:r>
            <a:r>
              <a:rPr lang="en" altLang="ja-JP" sz="900" dirty="0" err="1">
                <a:effectLst/>
                <a:latin typeface="Hiragino Kaku Gothic Pro W3" panose="020B0300000000000000" pitchFamily="34" charset="-128"/>
                <a:ea typeface="Hiragino Kaku Gothic Pro W3" panose="020B0300000000000000" pitchFamily="34" charset="-128"/>
              </a:rPr>
              <a:t>gumbel-softmax</a:t>
            </a:r>
            <a:r>
              <a:rPr lang="en" altLang="ja-JP" sz="900" dirty="0">
                <a:effectLst/>
                <a:latin typeface="Hiragino Kaku Gothic Pro W3" panose="020B0300000000000000" pitchFamily="34" charset="-128"/>
                <a:ea typeface="Hiragino Kaku Gothic Pro W3" panose="020B0300000000000000" pitchFamily="34" charset="-128"/>
              </a:rPr>
              <a:t>. In 5th International Conference on Learning Representations, ICLR 2017, Toulon, France, April 24-26, 2017, Conference Track Proceedings. </a:t>
            </a:r>
            <a:r>
              <a:rPr lang="en" altLang="ja-JP" sz="900" dirty="0" err="1">
                <a:effectLst/>
                <a:latin typeface="Hiragino Kaku Gothic Pro W3" panose="020B0300000000000000" pitchFamily="34" charset="-128"/>
                <a:ea typeface="Hiragino Kaku Gothic Pro W3" panose="020B0300000000000000" pitchFamily="34" charset="-128"/>
              </a:rPr>
              <a:t>OpenReview.net</a:t>
            </a:r>
            <a:r>
              <a:rPr lang="en" altLang="ja-JP" sz="900" dirty="0">
                <a:effectLst/>
                <a:latin typeface="Hiragino Kaku Gothic Pro W3" panose="020B0300000000000000" pitchFamily="34" charset="-128"/>
                <a:ea typeface="Hiragino Kaku Gothic Pro W3" panose="020B0300000000000000" pitchFamily="34" charset="-128"/>
              </a:rPr>
              <a:t>, 2017.</a:t>
            </a:r>
          </a:p>
        </p:txBody>
      </p:sp>
      <p:sp>
        <p:nvSpPr>
          <p:cNvPr id="6" name="スライド番号プレースホルダー 5">
            <a:extLst>
              <a:ext uri="{FF2B5EF4-FFF2-40B4-BE49-F238E27FC236}">
                <a16:creationId xmlns:a16="http://schemas.microsoft.com/office/drawing/2014/main" id="{4CB6F11B-DBF0-3CE9-FDFE-3FDDE3EBBE3D}"/>
              </a:ext>
            </a:extLst>
          </p:cNvPr>
          <p:cNvSpPr>
            <a:spLocks noGrp="1"/>
          </p:cNvSpPr>
          <p:nvPr>
            <p:ph type="sldNum" sz="quarter" idx="12"/>
          </p:nvPr>
        </p:nvSpPr>
        <p:spPr/>
        <p:txBody>
          <a:bodyPr/>
          <a:lstStyle/>
          <a:p>
            <a:fld id="{84A7A7E2-47CA-F646-A4E8-D7F4BB3B5D6A}" type="slidenum">
              <a:rPr kumimoji="1" lang="ja-JP" altLang="en-US" smtClean="0"/>
              <a:t>10</a:t>
            </a:fld>
            <a:endParaRPr kumimoji="1" lang="ja-JP" altLang="en-US"/>
          </a:p>
        </p:txBody>
      </p:sp>
    </p:spTree>
    <p:extLst>
      <p:ext uri="{BB962C8B-B14F-4D97-AF65-F5344CB8AC3E}">
        <p14:creationId xmlns:p14="http://schemas.microsoft.com/office/powerpoint/2010/main" val="414551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F6965F-3B6C-1F6C-2383-6453B5145C94}"/>
              </a:ext>
            </a:extLst>
          </p:cNvPr>
          <p:cNvSpPr>
            <a:spLocks noGrp="1"/>
          </p:cNvSpPr>
          <p:nvPr>
            <p:ph type="title"/>
          </p:nvPr>
        </p:nvSpPr>
        <p:spPr>
          <a:xfrm>
            <a:off x="508001" y="179919"/>
            <a:ext cx="11095564" cy="862542"/>
          </a:xfrm>
        </p:spPr>
        <p:txBody>
          <a:bodyPr>
            <a:normAutofit/>
          </a:bodyPr>
          <a:lstStyle/>
          <a:p>
            <a:r>
              <a:rPr lang="en-US" altLang="ja-JP" sz="3000" dirty="0">
                <a:latin typeface="Hiragino Kaku Gothic Pro W3" panose="020B0300000000000000" pitchFamily="34" charset="-128"/>
                <a:ea typeface="Hiragino Kaku Gothic Pro W3" panose="020B0300000000000000" pitchFamily="34" charset="-128"/>
              </a:rPr>
              <a:t>3. </a:t>
            </a:r>
            <a:r>
              <a:rPr lang="ja-JP" altLang="en-US" sz="3000">
                <a:latin typeface="Hiragino Kaku Gothic Pro W3" panose="020B0300000000000000" pitchFamily="34" charset="-128"/>
                <a:ea typeface="Hiragino Kaku Gothic Pro W3" panose="020B0300000000000000" pitchFamily="34" charset="-128"/>
              </a:rPr>
              <a:t>提案手法：</a:t>
            </a:r>
            <a:r>
              <a:rPr lang="en" altLang="ja-JP" sz="3000" dirty="0">
                <a:latin typeface="Hiragino Kaku Gothic Pro W3" panose="020B0300000000000000" pitchFamily="34" charset="-128"/>
                <a:ea typeface="Hiragino Kaku Gothic Pro W3" panose="020B0300000000000000" pitchFamily="34" charset="-128"/>
              </a:rPr>
              <a:t> </a:t>
            </a:r>
            <a:r>
              <a:rPr lang="en-US" altLang="ja-JP" sz="3000" dirty="0">
                <a:latin typeface="Hiragino Kaku Gothic Pro W3" panose="020B0300000000000000" pitchFamily="34" charset="-128"/>
                <a:ea typeface="Hiragino Kaku Gothic Pro W3" panose="020B0300000000000000" pitchFamily="34" charset="-128"/>
              </a:rPr>
              <a:t>Actor-Critic</a:t>
            </a:r>
            <a:r>
              <a:rPr lang="ja-JP" altLang="en-US" sz="3000">
                <a:latin typeface="Hiragino Kaku Gothic Pro W3" panose="020B0300000000000000" pitchFamily="34" charset="-128"/>
                <a:ea typeface="Hiragino Kaku Gothic Pro W3" panose="020B0300000000000000" pitchFamily="34" charset="-128"/>
              </a:rPr>
              <a:t>の導入</a:t>
            </a:r>
            <a:endParaRPr kumimoji="1" lang="ja-JP" altLang="en-US" sz="3000">
              <a:latin typeface="Hiragino Kaku Gothic Pro W3" panose="020B0300000000000000" pitchFamily="34" charset="-128"/>
              <a:ea typeface="Hiragino Kaku Gothic Pro W3" panose="020B0300000000000000" pitchFamily="34" charset="-128"/>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52BCFCF-907E-CB53-F514-DF5B79599B9D}"/>
                  </a:ext>
                </a:extLst>
              </p:cNvPr>
              <p:cNvSpPr>
                <a:spLocks noGrp="1"/>
              </p:cNvSpPr>
              <p:nvPr>
                <p:ph idx="1"/>
              </p:nvPr>
            </p:nvSpPr>
            <p:spPr>
              <a:xfrm>
                <a:off x="548218" y="1108074"/>
                <a:ext cx="11055348" cy="5165403"/>
              </a:xfrm>
            </p:spPr>
            <p:txBody>
              <a:bodyPr>
                <a:normAutofit lnSpcReduction="10000"/>
              </a:bodyPr>
              <a:lstStyle/>
              <a:p>
                <a:pPr>
                  <a:lnSpc>
                    <a:spcPct val="150000"/>
                  </a:lnSpc>
                </a:pPr>
                <a:r>
                  <a:rPr kumimoji="1" lang="ja-JP" altLang="en-US" sz="2100">
                    <a:latin typeface="Hiragino Kaku Gothic Pro W3" panose="020B0300000000000000" pitchFamily="34" charset="-128"/>
                    <a:ea typeface="Hiragino Kaku Gothic Pro W3" panose="020B0300000000000000" pitchFamily="34" charset="-128"/>
                  </a:rPr>
                  <a:t>長期的な最適化を行うために強化学習手法の</a:t>
                </a:r>
                <a:r>
                  <a:rPr kumimoji="1" lang="en-US" altLang="ja-JP" sz="2100" dirty="0">
                    <a:solidFill>
                      <a:srgbClr val="FF0000"/>
                    </a:solidFill>
                    <a:latin typeface="Hiragino Kaku Gothic Pro W3" panose="020B0300000000000000" pitchFamily="34" charset="-128"/>
                    <a:ea typeface="Hiragino Kaku Gothic Pro W3" panose="020B0300000000000000" pitchFamily="34" charset="-128"/>
                  </a:rPr>
                  <a:t>Actor-Critic</a:t>
                </a:r>
                <a:r>
                  <a:rPr kumimoji="1" lang="ja-JP" altLang="en-US" sz="2100">
                    <a:latin typeface="Hiragino Kaku Gothic Pro W3" panose="020B0300000000000000" pitchFamily="34" charset="-128"/>
                    <a:ea typeface="Hiragino Kaku Gothic Pro W3" panose="020B0300000000000000" pitchFamily="34" charset="-128"/>
                  </a:rPr>
                  <a:t>を導入</a:t>
                </a:r>
                <a:endParaRPr kumimoji="1" lang="en-US" altLang="ja-JP" sz="2100" dirty="0">
                  <a:latin typeface="Hiragino Kaku Gothic Pro W3" panose="020B0300000000000000" pitchFamily="34" charset="-128"/>
                  <a:ea typeface="Hiragino Kaku Gothic Pro W3" panose="020B0300000000000000" pitchFamily="34" charset="-128"/>
                </a:endParaRPr>
              </a:p>
              <a:p>
                <a:pPr>
                  <a:lnSpc>
                    <a:spcPct val="150000"/>
                  </a:lnSpc>
                </a:pPr>
                <a:r>
                  <a:rPr lang="ja-JP" altLang="en-US" sz="2100">
                    <a:latin typeface="Hiragino Kaku Gothic Pro W3" panose="020B0300000000000000" pitchFamily="34" charset="-128"/>
                    <a:ea typeface="Hiragino Kaku Gothic Pro W3" panose="020B0300000000000000" pitchFamily="34" charset="-128"/>
                  </a:rPr>
                  <a:t>強化学習では将来の報酬を加味した累積報酬を最大化させるようにモデルを学習</a:t>
                </a:r>
                <a:endParaRPr lang="en-US" altLang="ja-JP" sz="2100" dirty="0">
                  <a:latin typeface="Hiragino Kaku Gothic Pro W3" panose="020B0300000000000000" pitchFamily="34" charset="-128"/>
                  <a:ea typeface="Hiragino Kaku Gothic Pro W3" panose="020B0300000000000000" pitchFamily="34" charset="-128"/>
                </a:endParaRPr>
              </a:p>
              <a:p>
                <a:pPr marL="0" indent="0">
                  <a:lnSpc>
                    <a:spcPct val="150000"/>
                  </a:lnSpc>
                  <a:buNone/>
                </a:pPr>
                <a:endParaRPr lang="en-US" altLang="ja-JP" sz="2100" dirty="0">
                  <a:latin typeface="Hiragino Kaku Gothic Pro W3" panose="020B0300000000000000" pitchFamily="34" charset="-128"/>
                  <a:ea typeface="Hiragino Kaku Gothic Pro W3" panose="020B0300000000000000" pitchFamily="34" charset="-128"/>
                </a:endParaRPr>
              </a:p>
              <a:p>
                <a:pPr>
                  <a:lnSpc>
                    <a:spcPct val="150000"/>
                  </a:lnSpc>
                </a:pPr>
                <a:endParaRPr lang="en-US" altLang="ja-JP" sz="2100" dirty="0">
                  <a:latin typeface="Hiragino Kaku Gothic Pro W3" panose="020B0300000000000000" pitchFamily="34" charset="-128"/>
                  <a:ea typeface="Hiragino Kaku Gothic Pro W3" panose="020B0300000000000000" pitchFamily="34" charset="-128"/>
                </a:endParaRPr>
              </a:p>
              <a:p>
                <a:pPr>
                  <a:lnSpc>
                    <a:spcPct val="150000"/>
                  </a:lnSpc>
                </a:pPr>
                <a:r>
                  <a:rPr lang="en-US" altLang="ja-JP" sz="2100" dirty="0">
                    <a:latin typeface="Hiragino Kaku Gothic Pro W3" panose="020B0300000000000000" pitchFamily="34" charset="-128"/>
                    <a:ea typeface="Hiragino Kaku Gothic Pro W3" panose="020B0300000000000000" pitchFamily="34" charset="-128"/>
                  </a:rPr>
                  <a:t>Actor-Critic</a:t>
                </a:r>
                <a:r>
                  <a:rPr lang="ja-JP" altLang="en-US" sz="2100">
                    <a:latin typeface="Hiragino Kaku Gothic Pro W3" panose="020B0300000000000000" pitchFamily="34" charset="-128"/>
                    <a:ea typeface="Hiragino Kaku Gothic Pro W3" panose="020B0300000000000000" pitchFamily="34" charset="-128"/>
                  </a:rPr>
                  <a:t>では以下のように勾配を計算してパラメータを学習</a:t>
                </a:r>
                <a:endParaRPr lang="en-US" altLang="ja-JP" sz="2100" dirty="0">
                  <a:latin typeface="Hiragino Kaku Gothic Pro W3" panose="020B0300000000000000" pitchFamily="34" charset="-128"/>
                  <a:ea typeface="Hiragino Kaku Gothic Pro W3" panose="020B0300000000000000" pitchFamily="34" charset="-128"/>
                </a:endParaRPr>
              </a:p>
              <a:p>
                <a:pPr>
                  <a:lnSpc>
                    <a:spcPct val="150000"/>
                  </a:lnSpc>
                </a:pPr>
                <a:endParaRPr lang="en-US" altLang="ja-JP" sz="2100" dirty="0">
                  <a:latin typeface="Hiragino Kaku Gothic Pro W3" panose="020B0300000000000000" pitchFamily="34" charset="-128"/>
                  <a:ea typeface="Hiragino Kaku Gothic Pro W3" panose="020B0300000000000000" pitchFamily="34" charset="-128"/>
                </a:endParaRPr>
              </a:p>
              <a:p>
                <a:pPr marL="0" indent="0">
                  <a:lnSpc>
                    <a:spcPct val="150000"/>
                  </a:lnSpc>
                  <a:buNone/>
                </a:pPr>
                <a:endParaRPr lang="en-US" altLang="ja-JP" sz="2100" dirty="0">
                  <a:latin typeface="Hiragino Kaku Gothic Pro W3" panose="020B0300000000000000" pitchFamily="34" charset="-128"/>
                  <a:ea typeface="Hiragino Kaku Gothic Pro W3" panose="020B0300000000000000" pitchFamily="34" charset="-128"/>
                </a:endParaRPr>
              </a:p>
              <a:p>
                <a:pPr marL="0" indent="0">
                  <a:lnSpc>
                    <a:spcPct val="150000"/>
                  </a:lnSpc>
                  <a:buNone/>
                </a:pPr>
                <a:endParaRPr lang="en-US" altLang="ja-JP" sz="2100" dirty="0">
                  <a:latin typeface="Hiragino Kaku Gothic Pro W3" panose="020B0300000000000000" pitchFamily="34" charset="-128"/>
                  <a:ea typeface="Hiragino Kaku Gothic Pro W3" panose="020B0300000000000000" pitchFamily="34" charset="-128"/>
                </a:endParaRPr>
              </a:p>
              <a:p>
                <a:pPr marL="0" indent="0">
                  <a:lnSpc>
                    <a:spcPct val="150000"/>
                  </a:lnSpc>
                  <a:buNone/>
                </a:pPr>
                <a:r>
                  <a:rPr lang="en-US" altLang="ja-JP" sz="2100" dirty="0">
                    <a:latin typeface="Hiragino Kaku Gothic Pro W3" panose="020B0300000000000000" pitchFamily="34" charset="-128"/>
                    <a:ea typeface="Hiragino Kaku Gothic Pro W3" panose="020B0300000000000000" pitchFamily="34" charset="-128"/>
                  </a:rPr>
                  <a:t>   </a:t>
                </a:r>
                <a:r>
                  <a:rPr lang="ja-JP" altLang="en-US" sz="2100">
                    <a:latin typeface="Hiragino Kaku Gothic Pro W3" panose="020B0300000000000000" pitchFamily="34" charset="-128"/>
                    <a:ea typeface="Hiragino Kaku Gothic Pro W3" panose="020B0300000000000000" pitchFamily="34" charset="-128"/>
                  </a:rPr>
                  <a:t>ただし</a:t>
                </a:r>
                <a:r>
                  <a:rPr lang="en-US" altLang="ja-JP" sz="2100" dirty="0">
                    <a:latin typeface="Hiragino Kaku Gothic Pro W3" panose="020B0300000000000000" pitchFamily="34" charset="-128"/>
                    <a:ea typeface="Hiragino Kaku Gothic Pro W3" panose="020B0300000000000000" pitchFamily="34" charset="-128"/>
                  </a:rPr>
                  <a:t> </a:t>
                </a:r>
                <a14:m>
                  <m:oMath xmlns:m="http://schemas.openxmlformats.org/officeDocument/2006/math">
                    <m:sSub>
                      <m:sSubPr>
                        <m:ctrlPr>
                          <a:rPr lang="en-US" altLang="ja-JP" sz="2100" i="1" smtClean="0">
                            <a:latin typeface="Cambria Math" panose="02040503050406030204" pitchFamily="18" charset="0"/>
                            <a:ea typeface="Hiragino Kaku Gothic Pro W3" panose="020B0300000000000000" pitchFamily="34" charset="-128"/>
                          </a:rPr>
                        </m:ctrlPr>
                      </m:sSubPr>
                      <m:e>
                        <m:r>
                          <a:rPr lang="en-US" altLang="ja-JP" sz="2100" b="0" i="1" smtClean="0">
                            <a:latin typeface="Cambria Math" panose="02040503050406030204" pitchFamily="18" charset="0"/>
                            <a:ea typeface="Hiragino Kaku Gothic Pro W3" panose="020B0300000000000000" pitchFamily="34" charset="-128"/>
                          </a:rPr>
                          <m:t>𝑉</m:t>
                        </m:r>
                      </m:e>
                      <m:sub>
                        <m:r>
                          <a:rPr lang="en-US" altLang="ja-JP" sz="2100" i="1" smtClean="0">
                            <a:latin typeface="Cambria Math" panose="02040503050406030204" pitchFamily="18" charset="0"/>
                            <a:ea typeface="Cambria Math" panose="02040503050406030204" pitchFamily="18" charset="0"/>
                          </a:rPr>
                          <m:t>𝜔</m:t>
                        </m:r>
                      </m:sub>
                    </m:sSub>
                    <m:r>
                      <a:rPr lang="en-US" altLang="ja-JP" sz="2100" b="0" i="1" smtClean="0">
                        <a:latin typeface="Cambria Math" panose="02040503050406030204" pitchFamily="18" charset="0"/>
                        <a:ea typeface="Hiragino Kaku Gothic Pro W3" panose="020B0300000000000000" pitchFamily="34" charset="-128"/>
                      </a:rPr>
                      <m:t>(</m:t>
                    </m:r>
                    <m:sSub>
                      <m:sSubPr>
                        <m:ctrlPr>
                          <a:rPr lang="en-US" altLang="ja-JP" sz="2100" b="0" i="1" smtClean="0">
                            <a:latin typeface="Cambria Math" panose="02040503050406030204" pitchFamily="18" charset="0"/>
                            <a:ea typeface="Hiragino Kaku Gothic Pro W3" panose="020B0300000000000000" pitchFamily="34" charset="-128"/>
                          </a:rPr>
                        </m:ctrlPr>
                      </m:sSubPr>
                      <m:e>
                        <m:r>
                          <a:rPr lang="en-US" altLang="ja-JP" sz="2100" b="0" i="1" smtClean="0">
                            <a:latin typeface="Cambria Math" panose="02040503050406030204" pitchFamily="18" charset="0"/>
                            <a:ea typeface="Hiragino Kaku Gothic Pro W3" panose="020B0300000000000000" pitchFamily="34" charset="-128"/>
                          </a:rPr>
                          <m:t>𝑠</m:t>
                        </m:r>
                      </m:e>
                      <m:sub>
                        <m:r>
                          <a:rPr lang="en-US" altLang="ja-JP" sz="2100" b="0" i="1" smtClean="0">
                            <a:latin typeface="Cambria Math" panose="02040503050406030204" pitchFamily="18" charset="0"/>
                            <a:ea typeface="Hiragino Kaku Gothic Pro W3" panose="020B0300000000000000" pitchFamily="34" charset="-128"/>
                          </a:rPr>
                          <m:t>𝑡</m:t>
                        </m:r>
                      </m:sub>
                    </m:sSub>
                    <m:r>
                      <a:rPr lang="en-US" altLang="ja-JP" sz="2100" b="0" i="1" smtClean="0">
                        <a:latin typeface="Cambria Math" panose="02040503050406030204" pitchFamily="18" charset="0"/>
                        <a:ea typeface="Hiragino Kaku Gothic Pro W3" panose="020B0300000000000000" pitchFamily="34" charset="-128"/>
                      </a:rPr>
                      <m:t>)</m:t>
                    </m:r>
                  </m:oMath>
                </a14:m>
                <a:r>
                  <a:rPr lang="en-US" altLang="ja-JP" sz="2100" dirty="0">
                    <a:latin typeface="Hiragino Kaku Gothic Pro W3" panose="020B0300000000000000" pitchFamily="34" charset="-128"/>
                    <a:ea typeface="Hiragino Kaku Gothic Pro W3" panose="020B0300000000000000" pitchFamily="34" charset="-128"/>
                  </a:rPr>
                  <a:t> </a:t>
                </a:r>
                <a:r>
                  <a:rPr lang="ja-JP" altLang="en-US" sz="2100">
                    <a:latin typeface="Hiragino Kaku Gothic Pro W3" panose="020B0300000000000000" pitchFamily="34" charset="-128"/>
                    <a:ea typeface="Hiragino Kaku Gothic Pro W3" panose="020B0300000000000000" pitchFamily="34" charset="-128"/>
                  </a:rPr>
                  <a:t>は状態価値関数であり、</a:t>
                </a:r>
                <a:r>
                  <a:rPr lang="en-US" altLang="ja-JP" sz="2100" dirty="0">
                    <a:ea typeface="Hiragino Kaku Gothic Pro W3" panose="020B0300000000000000" pitchFamily="34" charset="-128"/>
                  </a:rPr>
                  <a:t> </a:t>
                </a:r>
                <a14:m>
                  <m:oMath xmlns:m="http://schemas.openxmlformats.org/officeDocument/2006/math">
                    <m:sSub>
                      <m:sSubPr>
                        <m:ctrlPr>
                          <a:rPr lang="en-US" altLang="ja-JP" sz="2100" i="1" smtClean="0">
                            <a:latin typeface="Cambria Math" panose="02040503050406030204" pitchFamily="18" charset="0"/>
                            <a:ea typeface="Hiragino Kaku Gothic Pro W3" panose="020B0300000000000000" pitchFamily="34" charset="-128"/>
                          </a:rPr>
                        </m:ctrlPr>
                      </m:sSubPr>
                      <m:e>
                        <m:r>
                          <a:rPr lang="en-US" altLang="ja-JP" sz="2100" b="0" i="1" smtClean="0">
                            <a:latin typeface="Cambria Math" panose="02040503050406030204" pitchFamily="18" charset="0"/>
                            <a:ea typeface="Hiragino Kaku Gothic Pro W3" panose="020B0300000000000000" pitchFamily="34" charset="-128"/>
                          </a:rPr>
                          <m:t>𝑉</m:t>
                        </m:r>
                      </m:e>
                      <m:sub>
                        <m:r>
                          <a:rPr lang="en-US" altLang="ja-JP" sz="2100" i="1" smtClean="0">
                            <a:latin typeface="Cambria Math" panose="02040503050406030204" pitchFamily="18" charset="0"/>
                            <a:ea typeface="Cambria Math" panose="02040503050406030204" pitchFamily="18" charset="0"/>
                          </a:rPr>
                          <m:t>𝜔</m:t>
                        </m:r>
                      </m:sub>
                    </m:sSub>
                    <m:r>
                      <a:rPr lang="en-US" altLang="ja-JP" sz="2100" b="0" i="1" smtClean="0">
                        <a:latin typeface="Cambria Math" panose="02040503050406030204" pitchFamily="18" charset="0"/>
                        <a:ea typeface="Hiragino Kaku Gothic Pro W3" panose="020B0300000000000000" pitchFamily="34" charset="-128"/>
                      </a:rPr>
                      <m:t>(</m:t>
                    </m:r>
                    <m:sSub>
                      <m:sSubPr>
                        <m:ctrlPr>
                          <a:rPr lang="en-US" altLang="ja-JP" sz="2100" b="0" i="1" smtClean="0">
                            <a:latin typeface="Cambria Math" panose="02040503050406030204" pitchFamily="18" charset="0"/>
                            <a:ea typeface="Hiragino Kaku Gothic Pro W3" panose="020B0300000000000000" pitchFamily="34" charset="-128"/>
                          </a:rPr>
                        </m:ctrlPr>
                      </m:sSubPr>
                      <m:e>
                        <m:r>
                          <a:rPr lang="en-US" altLang="ja-JP" sz="2100" b="0" i="1" smtClean="0">
                            <a:latin typeface="Cambria Math" panose="02040503050406030204" pitchFamily="18" charset="0"/>
                            <a:ea typeface="Hiragino Kaku Gothic Pro W3" panose="020B0300000000000000" pitchFamily="34" charset="-128"/>
                          </a:rPr>
                          <m:t>𝑠</m:t>
                        </m:r>
                      </m:e>
                      <m:sub>
                        <m:r>
                          <a:rPr lang="en-US" altLang="ja-JP" sz="2100" b="0" i="1" smtClean="0">
                            <a:latin typeface="Cambria Math" panose="02040503050406030204" pitchFamily="18" charset="0"/>
                            <a:ea typeface="Hiragino Kaku Gothic Pro W3" panose="020B0300000000000000" pitchFamily="34" charset="-128"/>
                          </a:rPr>
                          <m:t>𝑡</m:t>
                        </m:r>
                      </m:sub>
                    </m:sSub>
                    <m:r>
                      <a:rPr lang="en-US" altLang="ja-JP" sz="2100" b="0" i="1" smtClean="0">
                        <a:latin typeface="Cambria Math" panose="02040503050406030204" pitchFamily="18" charset="0"/>
                        <a:ea typeface="Hiragino Kaku Gothic Pro W3" panose="020B0300000000000000" pitchFamily="34" charset="-128"/>
                      </a:rPr>
                      <m:t>)</m:t>
                    </m:r>
                  </m:oMath>
                </a14:m>
                <a:r>
                  <a:rPr lang="en-US" altLang="ja-JP" sz="2100" dirty="0">
                    <a:latin typeface="Hiragino Kaku Gothic Pro W3" panose="020B0300000000000000" pitchFamily="34" charset="-128"/>
                    <a:ea typeface="Hiragino Kaku Gothic Pro W3" panose="020B0300000000000000" pitchFamily="34" charset="-128"/>
                  </a:rPr>
                  <a:t> </a:t>
                </a:r>
                <a:r>
                  <a:rPr lang="ja-JP" altLang="en-US" sz="2100" dirty="0">
                    <a:latin typeface="Hiragino Kaku Gothic Pro W3" panose="020B0300000000000000" pitchFamily="34" charset="-128"/>
                    <a:ea typeface="Hiragino Kaku Gothic Pro W3" panose="020B0300000000000000" pitchFamily="34" charset="-128"/>
                  </a:rPr>
                  <a:t>が</a:t>
                </a:r>
                <a14:m>
                  <m:oMath xmlns:m="http://schemas.openxmlformats.org/officeDocument/2006/math">
                    <m:r>
                      <a:rPr lang="en-US" altLang="ja-JP" sz="2100" b="0" i="0" smtClean="0">
                        <a:latin typeface="Cambria Math" panose="02040503050406030204" pitchFamily="18" charset="0"/>
                        <a:ea typeface="Hiragino Kaku Gothic Pro W3" panose="020B0300000000000000" pitchFamily="34" charset="-128"/>
                      </a:rPr>
                      <m:t> </m:t>
                    </m:r>
                    <m:sSub>
                      <m:sSubPr>
                        <m:ctrlPr>
                          <a:rPr lang="en-US" altLang="ja-JP" sz="2100" b="0" i="1" smtClean="0">
                            <a:latin typeface="Cambria Math" panose="02040503050406030204" pitchFamily="18" charset="0"/>
                            <a:ea typeface="Hiragino Kaku Gothic Pro W3" panose="020B0300000000000000" pitchFamily="34" charset="-128"/>
                          </a:rPr>
                        </m:ctrlPr>
                      </m:sSubPr>
                      <m:e>
                        <m:r>
                          <a:rPr lang="en-US" altLang="ja-JP" sz="2100" b="0" i="1" smtClean="0">
                            <a:latin typeface="Cambria Math" panose="02040503050406030204" pitchFamily="18" charset="0"/>
                            <a:ea typeface="Hiragino Kaku Gothic Pro W3" panose="020B0300000000000000" pitchFamily="34" charset="-128"/>
                          </a:rPr>
                          <m:t>𝑟</m:t>
                        </m:r>
                      </m:e>
                      <m:sub>
                        <m:r>
                          <a:rPr lang="en-US" altLang="ja-JP" sz="2100" b="0" i="1" smtClean="0">
                            <a:latin typeface="Cambria Math" panose="02040503050406030204" pitchFamily="18" charset="0"/>
                            <a:ea typeface="Hiragino Kaku Gothic Pro W3" panose="020B0300000000000000" pitchFamily="34" charset="-128"/>
                          </a:rPr>
                          <m:t>𝑡</m:t>
                        </m:r>
                      </m:sub>
                    </m:sSub>
                    <m:r>
                      <a:rPr lang="en-US" altLang="ja-JP" sz="2100" b="0" i="1" smtClean="0">
                        <a:latin typeface="Cambria Math" panose="02040503050406030204" pitchFamily="18" charset="0"/>
                        <a:ea typeface="Hiragino Kaku Gothic Pro W3" panose="020B0300000000000000" pitchFamily="34" charset="-128"/>
                      </a:rPr>
                      <m:t>+</m:t>
                    </m:r>
                    <m:r>
                      <a:rPr lang="en-US" altLang="ja-JP" sz="2100" b="0" i="1" smtClean="0">
                        <a:latin typeface="Cambria Math" panose="02040503050406030204" pitchFamily="18" charset="0"/>
                        <a:ea typeface="Cambria Math" panose="02040503050406030204" pitchFamily="18" charset="0"/>
                      </a:rPr>
                      <m:t>𝛾</m:t>
                    </m:r>
                    <m:sSub>
                      <m:sSubPr>
                        <m:ctrlPr>
                          <a:rPr lang="en-US" altLang="ja-JP" sz="2100" i="1" smtClean="0">
                            <a:latin typeface="Cambria Math" panose="02040503050406030204" pitchFamily="18" charset="0"/>
                            <a:ea typeface="Hiragino Kaku Gothic Pro W3" panose="020B0300000000000000" pitchFamily="34" charset="-128"/>
                          </a:rPr>
                        </m:ctrlPr>
                      </m:sSubPr>
                      <m:e>
                        <m:r>
                          <a:rPr lang="en-US" altLang="ja-JP" sz="2100" b="0" i="1" smtClean="0">
                            <a:latin typeface="Cambria Math" panose="02040503050406030204" pitchFamily="18" charset="0"/>
                            <a:ea typeface="Hiragino Kaku Gothic Pro W3" panose="020B0300000000000000" pitchFamily="34" charset="-128"/>
                          </a:rPr>
                          <m:t>𝑉</m:t>
                        </m:r>
                      </m:e>
                      <m:sub>
                        <m:r>
                          <a:rPr lang="en-US" altLang="ja-JP" sz="2100" i="1" smtClean="0">
                            <a:latin typeface="Cambria Math" panose="02040503050406030204" pitchFamily="18" charset="0"/>
                            <a:ea typeface="Cambria Math" panose="02040503050406030204" pitchFamily="18" charset="0"/>
                          </a:rPr>
                          <m:t>𝜔</m:t>
                        </m:r>
                      </m:sub>
                    </m:sSub>
                    <m:d>
                      <m:dPr>
                        <m:ctrlPr>
                          <a:rPr lang="en-US" altLang="ja-JP" sz="2100" b="0" i="1" smtClean="0">
                            <a:latin typeface="Cambria Math" panose="02040503050406030204" pitchFamily="18" charset="0"/>
                            <a:ea typeface="Cambria Math" panose="02040503050406030204" pitchFamily="18" charset="0"/>
                          </a:rPr>
                        </m:ctrlPr>
                      </m:dPr>
                      <m:e>
                        <m:sSub>
                          <m:sSubPr>
                            <m:ctrlPr>
                              <a:rPr lang="en-US" altLang="ja-JP" sz="2100" b="0" i="1" smtClean="0">
                                <a:latin typeface="Cambria Math" panose="02040503050406030204" pitchFamily="18" charset="0"/>
                                <a:ea typeface="Hiragino Kaku Gothic Pro W3" panose="020B0300000000000000" pitchFamily="34" charset="-128"/>
                              </a:rPr>
                            </m:ctrlPr>
                          </m:sSubPr>
                          <m:e>
                            <m:r>
                              <a:rPr lang="en-US" altLang="ja-JP" sz="2100" b="0" i="1" smtClean="0">
                                <a:latin typeface="Cambria Math" panose="02040503050406030204" pitchFamily="18" charset="0"/>
                                <a:ea typeface="Hiragino Kaku Gothic Pro W3" panose="020B0300000000000000" pitchFamily="34" charset="-128"/>
                              </a:rPr>
                              <m:t>𝑠</m:t>
                            </m:r>
                          </m:e>
                          <m:sub>
                            <m:r>
                              <a:rPr lang="en-US" altLang="ja-JP" sz="2100" b="0" i="1" smtClean="0">
                                <a:latin typeface="Cambria Math" panose="02040503050406030204" pitchFamily="18" charset="0"/>
                                <a:ea typeface="Hiragino Kaku Gothic Pro W3" panose="020B0300000000000000" pitchFamily="34" charset="-128"/>
                              </a:rPr>
                              <m:t>𝑡</m:t>
                            </m:r>
                          </m:sub>
                        </m:sSub>
                      </m:e>
                    </m:d>
                    <m:r>
                      <a:rPr lang="ja-JP" altLang="en-US" sz="2100" i="1">
                        <a:latin typeface="Cambria Math" panose="02040503050406030204" pitchFamily="18" charset="0"/>
                        <a:ea typeface="Hiragino Kaku Gothic Pro W3" panose="020B0300000000000000" pitchFamily="34" charset="-128"/>
                      </a:rPr>
                      <m:t>を</m:t>
                    </m:r>
                    <m:r>
                      <a:rPr lang="ja-JP" altLang="en-US" sz="2100" i="1" smtClean="0">
                        <a:latin typeface="Cambria Math" panose="02040503050406030204" pitchFamily="18" charset="0"/>
                        <a:ea typeface="Hiragino Kaku Gothic Pro W3" panose="020B0300000000000000" pitchFamily="34" charset="-128"/>
                      </a:rPr>
                      <m:t>推定する</m:t>
                    </m:r>
                  </m:oMath>
                </a14:m>
                <a:r>
                  <a:rPr lang="ja-JP" altLang="en-US" sz="2100" dirty="0">
                    <a:latin typeface="Hiragino Kaku Gothic Pro W3" panose="020B0300000000000000" pitchFamily="34" charset="-128"/>
                    <a:ea typeface="Hiragino Kaku Gothic Pro W3" panose="020B0300000000000000" pitchFamily="34" charset="-128"/>
                  </a:rPr>
                  <a:t>よう訓練</a:t>
                </a:r>
                <a:endParaRPr lang="en-US" altLang="ja-JP" sz="2100" dirty="0">
                  <a:latin typeface="Hiragino Kaku Gothic Pro W3" panose="020B0300000000000000" pitchFamily="34" charset="-128"/>
                  <a:ea typeface="Hiragino Kaku Gothic Pro W3" panose="020B0300000000000000" pitchFamily="34" charset="-128"/>
                </a:endParaRPr>
              </a:p>
            </p:txBody>
          </p:sp>
        </mc:Choice>
        <mc:Fallback xmlns="">
          <p:sp>
            <p:nvSpPr>
              <p:cNvPr id="3" name="コンテンツ プレースホルダー 2">
                <a:extLst>
                  <a:ext uri="{FF2B5EF4-FFF2-40B4-BE49-F238E27FC236}">
                    <a16:creationId xmlns:a16="http://schemas.microsoft.com/office/drawing/2014/main" id="{752BCFCF-907E-CB53-F514-DF5B79599B9D}"/>
                  </a:ext>
                </a:extLst>
              </p:cNvPr>
              <p:cNvSpPr>
                <a:spLocks noGrp="1" noRot="1" noChangeAspect="1" noMove="1" noResize="1" noEditPoints="1" noAdjustHandles="1" noChangeArrowheads="1" noChangeShapeType="1" noTextEdit="1"/>
              </p:cNvSpPr>
              <p:nvPr>
                <p:ph idx="1"/>
              </p:nvPr>
            </p:nvSpPr>
            <p:spPr>
              <a:xfrm>
                <a:off x="548218" y="1108074"/>
                <a:ext cx="11055348" cy="5165403"/>
              </a:xfrm>
              <a:blipFill>
                <a:blip r:embed="rId3"/>
                <a:stretch>
                  <a:fillRect l="-574" b="-983"/>
                </a:stretch>
              </a:blipFill>
            </p:spPr>
            <p:txBody>
              <a:bodyPr/>
              <a:lstStyle/>
              <a:p>
                <a:r>
                  <a:rPr lang="ja-JP" altLang="en-US">
                    <a:noFill/>
                  </a:rPr>
                  <a:t> </a:t>
                </a:r>
              </a:p>
            </p:txBody>
          </p:sp>
        </mc:Fallback>
      </mc:AlternateContent>
      <p:cxnSp>
        <p:nvCxnSpPr>
          <p:cNvPr id="5" name="直線コネクタ 4">
            <a:extLst>
              <a:ext uri="{FF2B5EF4-FFF2-40B4-BE49-F238E27FC236}">
                <a16:creationId xmlns:a16="http://schemas.microsoft.com/office/drawing/2014/main" id="{3E86C13F-9470-1A01-8D63-E112EEF92394}"/>
              </a:ext>
            </a:extLst>
          </p:cNvPr>
          <p:cNvCxnSpPr>
            <a:cxnSpLocks/>
          </p:cNvCxnSpPr>
          <p:nvPr/>
        </p:nvCxnSpPr>
        <p:spPr>
          <a:xfrm>
            <a:off x="508001" y="1075267"/>
            <a:ext cx="11095564"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4" name="テキスト ボックス 123">
            <a:extLst>
              <a:ext uri="{FF2B5EF4-FFF2-40B4-BE49-F238E27FC236}">
                <a16:creationId xmlns:a16="http://schemas.microsoft.com/office/drawing/2014/main" id="{09E03411-1CFC-BCA0-0F6C-47C88CCB97B2}"/>
              </a:ext>
            </a:extLst>
          </p:cNvPr>
          <p:cNvSpPr txBox="1"/>
          <p:nvPr/>
        </p:nvSpPr>
        <p:spPr>
          <a:xfrm>
            <a:off x="548218" y="6407835"/>
            <a:ext cx="11095563" cy="369332"/>
          </a:xfrm>
          <a:prstGeom prst="rect">
            <a:avLst/>
          </a:prstGeom>
          <a:noFill/>
        </p:spPr>
        <p:txBody>
          <a:bodyPr wrap="square" rtlCol="0">
            <a:spAutoFit/>
          </a:bodyPr>
          <a:lstStyle/>
          <a:p>
            <a:r>
              <a:rPr lang="en" altLang="ja-JP" sz="900" dirty="0">
                <a:effectLst/>
                <a:latin typeface="Hiragino Kaku Gothic Pro W3" panose="020B0300000000000000" pitchFamily="34" charset="-128"/>
                <a:ea typeface="Hiragino Kaku Gothic Pro W3" panose="020B0300000000000000" pitchFamily="34" charset="-128"/>
              </a:rPr>
              <a:t>Vijay Konda and John </a:t>
            </a:r>
            <a:r>
              <a:rPr lang="en" altLang="ja-JP" sz="900" dirty="0" err="1">
                <a:effectLst/>
                <a:latin typeface="Hiragino Kaku Gothic Pro W3" panose="020B0300000000000000" pitchFamily="34" charset="-128"/>
                <a:ea typeface="Hiragino Kaku Gothic Pro W3" panose="020B0300000000000000" pitchFamily="34" charset="-128"/>
              </a:rPr>
              <a:t>Tsitsiklis</a:t>
            </a:r>
            <a:r>
              <a:rPr lang="en" altLang="ja-JP" sz="900" dirty="0">
                <a:effectLst/>
                <a:latin typeface="Hiragino Kaku Gothic Pro W3" panose="020B0300000000000000" pitchFamily="34" charset="-128"/>
                <a:ea typeface="Hiragino Kaku Gothic Pro W3" panose="020B0300000000000000" pitchFamily="34" charset="-128"/>
              </a:rPr>
              <a:t>. 1999. Actor-Critic Algorithms. In Advances in Neural Information Processing Systems, S. </a:t>
            </a:r>
            <a:r>
              <a:rPr lang="en" altLang="ja-JP" sz="900" dirty="0" err="1">
                <a:effectLst/>
                <a:latin typeface="Hiragino Kaku Gothic Pro W3" panose="020B0300000000000000" pitchFamily="34" charset="-128"/>
                <a:ea typeface="Hiragino Kaku Gothic Pro W3" panose="020B0300000000000000" pitchFamily="34" charset="-128"/>
              </a:rPr>
              <a:t>Solla</a:t>
            </a:r>
            <a:r>
              <a:rPr lang="en" altLang="ja-JP" sz="900" dirty="0">
                <a:effectLst/>
                <a:latin typeface="Hiragino Kaku Gothic Pro W3" panose="020B0300000000000000" pitchFamily="34" charset="-128"/>
                <a:ea typeface="Hiragino Kaku Gothic Pro W3" panose="020B0300000000000000" pitchFamily="34" charset="-128"/>
              </a:rPr>
              <a:t>, T. Leen, and K. Müller (Eds.), Vol.12.MITPress. https://</a:t>
            </a:r>
            <a:r>
              <a:rPr lang="en" altLang="ja-JP" sz="900" dirty="0" err="1">
                <a:effectLst/>
                <a:latin typeface="Hiragino Kaku Gothic Pro W3" panose="020B0300000000000000" pitchFamily="34" charset="-128"/>
                <a:ea typeface="Hiragino Kaku Gothic Pro W3" panose="020B0300000000000000" pitchFamily="34" charset="-128"/>
              </a:rPr>
              <a:t>proceedings.neurips.cc</a:t>
            </a:r>
            <a:r>
              <a:rPr lang="en" altLang="ja-JP" sz="900" dirty="0">
                <a:effectLst/>
                <a:latin typeface="Hiragino Kaku Gothic Pro W3" panose="020B0300000000000000" pitchFamily="34" charset="-128"/>
                <a:ea typeface="Hiragino Kaku Gothic Pro W3" panose="020B0300000000000000" pitchFamily="34" charset="-128"/>
              </a:rPr>
              <a:t>/</a:t>
            </a:r>
            <a:r>
              <a:rPr lang="en" altLang="ja-JP" sz="900" dirty="0" err="1">
                <a:effectLst/>
                <a:latin typeface="Hiragino Kaku Gothic Pro W3" panose="020B0300000000000000" pitchFamily="34" charset="-128"/>
                <a:ea typeface="Hiragino Kaku Gothic Pro W3" panose="020B0300000000000000" pitchFamily="34" charset="-128"/>
              </a:rPr>
              <a:t>paper_files</a:t>
            </a:r>
            <a:r>
              <a:rPr lang="en" altLang="ja-JP" sz="900" dirty="0">
                <a:effectLst/>
                <a:latin typeface="Hiragino Kaku Gothic Pro W3" panose="020B0300000000000000" pitchFamily="34" charset="-128"/>
                <a:ea typeface="Hiragino Kaku Gothic Pro W3" panose="020B0300000000000000" pitchFamily="34" charset="-128"/>
              </a:rPr>
              <a:t>/paper/1999/file/ 6449f44a102fde848669bdd9eb6b76fa-Paper.pdf</a:t>
            </a:r>
          </a:p>
        </p:txBody>
      </p:sp>
      <p:pic>
        <p:nvPicPr>
          <p:cNvPr id="7" name="グラフィックス 6">
            <a:extLst>
              <a:ext uri="{FF2B5EF4-FFF2-40B4-BE49-F238E27FC236}">
                <a16:creationId xmlns:a16="http://schemas.microsoft.com/office/drawing/2014/main" id="{1DB45495-4FA5-BE60-82A9-E295321D26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47659" y="2433505"/>
            <a:ext cx="1816248" cy="897920"/>
          </a:xfrm>
          <a:prstGeom prst="rect">
            <a:avLst/>
          </a:prstGeom>
        </p:spPr>
      </p:pic>
      <p:pic>
        <p:nvPicPr>
          <p:cNvPr id="8" name="図 7">
            <a:extLst>
              <a:ext uri="{FF2B5EF4-FFF2-40B4-BE49-F238E27FC236}">
                <a16:creationId xmlns:a16="http://schemas.microsoft.com/office/drawing/2014/main" id="{94E8CADE-F5E8-9632-4506-012FA34EAEBC}"/>
              </a:ext>
            </a:extLst>
          </p:cNvPr>
          <p:cNvPicPr>
            <a:picLocks noChangeAspect="1"/>
          </p:cNvPicPr>
          <p:nvPr/>
        </p:nvPicPr>
        <p:blipFill>
          <a:blip r:embed="rId6"/>
          <a:stretch>
            <a:fillRect/>
          </a:stretch>
        </p:blipFill>
        <p:spPr>
          <a:xfrm>
            <a:off x="3558362" y="4024035"/>
            <a:ext cx="5075275" cy="1499272"/>
          </a:xfrm>
          <a:prstGeom prst="rect">
            <a:avLst/>
          </a:prstGeom>
        </p:spPr>
      </p:pic>
      <p:sp>
        <p:nvSpPr>
          <p:cNvPr id="4" name="スライド番号プレースホルダー 3">
            <a:extLst>
              <a:ext uri="{FF2B5EF4-FFF2-40B4-BE49-F238E27FC236}">
                <a16:creationId xmlns:a16="http://schemas.microsoft.com/office/drawing/2014/main" id="{005735E6-1995-807F-4B4C-01937F3E37C3}"/>
              </a:ext>
            </a:extLst>
          </p:cNvPr>
          <p:cNvSpPr>
            <a:spLocks noGrp="1"/>
          </p:cNvSpPr>
          <p:nvPr>
            <p:ph type="sldNum" sz="quarter" idx="12"/>
          </p:nvPr>
        </p:nvSpPr>
        <p:spPr/>
        <p:txBody>
          <a:bodyPr/>
          <a:lstStyle/>
          <a:p>
            <a:fld id="{84A7A7E2-47CA-F646-A4E8-D7F4BB3B5D6A}" type="slidenum">
              <a:rPr kumimoji="1" lang="ja-JP" altLang="en-US" smtClean="0"/>
              <a:t>11</a:t>
            </a:fld>
            <a:endParaRPr kumimoji="1" lang="ja-JP" altLang="en-US"/>
          </a:p>
        </p:txBody>
      </p:sp>
    </p:spTree>
    <p:extLst>
      <p:ext uri="{BB962C8B-B14F-4D97-AF65-F5344CB8AC3E}">
        <p14:creationId xmlns:p14="http://schemas.microsoft.com/office/powerpoint/2010/main" val="2095689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F6965F-3B6C-1F6C-2383-6453B5145C94}"/>
              </a:ext>
            </a:extLst>
          </p:cNvPr>
          <p:cNvSpPr>
            <a:spLocks noGrp="1"/>
          </p:cNvSpPr>
          <p:nvPr>
            <p:ph type="title"/>
          </p:nvPr>
        </p:nvSpPr>
        <p:spPr>
          <a:xfrm>
            <a:off x="508001" y="179919"/>
            <a:ext cx="11095564" cy="862542"/>
          </a:xfrm>
        </p:spPr>
        <p:txBody>
          <a:bodyPr>
            <a:normAutofit/>
          </a:bodyPr>
          <a:lstStyle/>
          <a:p>
            <a:r>
              <a:rPr lang="en-US" altLang="ja-JP" sz="3000" dirty="0">
                <a:latin typeface="Hiragino Kaku Gothic Pro W3" panose="020B0300000000000000" pitchFamily="34" charset="-128"/>
                <a:ea typeface="Hiragino Kaku Gothic Pro W3" panose="020B0300000000000000" pitchFamily="34" charset="-128"/>
              </a:rPr>
              <a:t>3. </a:t>
            </a:r>
            <a:r>
              <a:rPr lang="ja-JP" altLang="en-US" sz="3000">
                <a:latin typeface="Hiragino Kaku Gothic Pro W3" panose="020B0300000000000000" pitchFamily="34" charset="-128"/>
                <a:ea typeface="Hiragino Kaku Gothic Pro W3" panose="020B0300000000000000" pitchFamily="34" charset="-128"/>
              </a:rPr>
              <a:t>提案手法：</a:t>
            </a:r>
            <a:r>
              <a:rPr lang="en" altLang="ja-JP" sz="3000" dirty="0">
                <a:latin typeface="Hiragino Kaku Gothic Pro W3" panose="020B0300000000000000" pitchFamily="34" charset="-128"/>
                <a:ea typeface="Hiragino Kaku Gothic Pro W3" panose="020B0300000000000000" pitchFamily="34" charset="-128"/>
              </a:rPr>
              <a:t> </a:t>
            </a:r>
            <a:r>
              <a:rPr lang="ja-JP" altLang="en-US" sz="3000">
                <a:latin typeface="Hiragino Kaku Gothic Pro W3" panose="020B0300000000000000" pitchFamily="34" charset="-128"/>
                <a:ea typeface="Hiragino Kaku Gothic Pro W3" panose="020B0300000000000000" pitchFamily="34" charset="-128"/>
              </a:rPr>
              <a:t>提案手法の全体像</a:t>
            </a:r>
            <a:endParaRPr kumimoji="1" lang="ja-JP" altLang="en-US" sz="3000">
              <a:latin typeface="Hiragino Kaku Gothic Pro W3" panose="020B0300000000000000" pitchFamily="34" charset="-128"/>
              <a:ea typeface="Hiragino Kaku Gothic Pro W3" panose="020B0300000000000000" pitchFamily="34" charset="-128"/>
            </a:endParaRPr>
          </a:p>
        </p:txBody>
      </p:sp>
      <p:sp>
        <p:nvSpPr>
          <p:cNvPr id="3" name="コンテンツ プレースホルダー 2">
            <a:extLst>
              <a:ext uri="{FF2B5EF4-FFF2-40B4-BE49-F238E27FC236}">
                <a16:creationId xmlns:a16="http://schemas.microsoft.com/office/drawing/2014/main" id="{752BCFCF-907E-CB53-F514-DF5B79599B9D}"/>
              </a:ext>
            </a:extLst>
          </p:cNvPr>
          <p:cNvSpPr>
            <a:spLocks noGrp="1"/>
          </p:cNvSpPr>
          <p:nvPr>
            <p:ph idx="1"/>
          </p:nvPr>
        </p:nvSpPr>
        <p:spPr>
          <a:xfrm>
            <a:off x="548218" y="1108074"/>
            <a:ext cx="11055348" cy="5165403"/>
          </a:xfrm>
        </p:spPr>
        <p:txBody>
          <a:bodyPr>
            <a:normAutofit/>
          </a:bodyPr>
          <a:lstStyle/>
          <a:p>
            <a:pPr>
              <a:lnSpc>
                <a:spcPct val="150000"/>
              </a:lnSpc>
            </a:pPr>
            <a:r>
              <a:rPr kumimoji="1" lang="ja-JP" altLang="en-US" sz="1700">
                <a:latin typeface="Hiragino Kaku Gothic Pro W3" panose="020B0300000000000000" pitchFamily="34" charset="-128"/>
                <a:ea typeface="Hiragino Kaku Gothic Pro W3" panose="020B0300000000000000" pitchFamily="34" charset="-128"/>
              </a:rPr>
              <a:t>まず、</a:t>
            </a:r>
            <a:r>
              <a:rPr kumimoji="1" lang="en-US" altLang="ja-JP" sz="1700" dirty="0">
                <a:solidFill>
                  <a:srgbClr val="FF0000"/>
                </a:solidFill>
                <a:latin typeface="Hiragino Kaku Gothic Pro W3" panose="020B0300000000000000" pitchFamily="34" charset="-128"/>
                <a:ea typeface="Hiragino Kaku Gothic Pro W3" panose="020B0300000000000000" pitchFamily="34" charset="-128"/>
              </a:rPr>
              <a:t>Two-Tower Models</a:t>
            </a:r>
            <a:r>
              <a:rPr kumimoji="1" lang="ja-JP" altLang="en-US" sz="1700">
                <a:latin typeface="Hiragino Kaku Gothic Pro W3" panose="020B0300000000000000" pitchFamily="34" charset="-128"/>
                <a:ea typeface="Hiragino Kaku Gothic Pro W3" panose="020B0300000000000000" pitchFamily="34" charset="-128"/>
              </a:rPr>
              <a:t>で求職者と求人の特徴量を同じ次元に埋め込む</a:t>
            </a:r>
            <a:endParaRPr kumimoji="1" lang="en-US" altLang="ja-JP" sz="1700" dirty="0">
              <a:latin typeface="Hiragino Kaku Gothic Pro W3" panose="020B0300000000000000" pitchFamily="34" charset="-128"/>
              <a:ea typeface="Hiragino Kaku Gothic Pro W3" panose="020B0300000000000000" pitchFamily="34" charset="-128"/>
            </a:endParaRPr>
          </a:p>
          <a:p>
            <a:pPr>
              <a:lnSpc>
                <a:spcPct val="150000"/>
              </a:lnSpc>
            </a:pPr>
            <a:r>
              <a:rPr lang="ja-JP" altLang="en-US" sz="1700">
                <a:latin typeface="Hiragino Kaku Gothic Pro W3" panose="020B0300000000000000" pitchFamily="34" charset="-128"/>
                <a:ea typeface="Hiragino Kaku Gothic Pro W3" panose="020B0300000000000000" pitchFamily="34" charset="-128"/>
              </a:rPr>
              <a:t>次に我々の</a:t>
            </a:r>
            <a:r>
              <a:rPr lang="en-US" altLang="ja-JP" sz="1700" dirty="0">
                <a:solidFill>
                  <a:srgbClr val="FF0000"/>
                </a:solidFill>
                <a:latin typeface="Hiragino Kaku Gothic Pro W3" panose="020B0300000000000000" pitchFamily="34" charset="-128"/>
                <a:ea typeface="Hiragino Kaku Gothic Pro W3" panose="020B0300000000000000" pitchFamily="34" charset="-128"/>
              </a:rPr>
              <a:t>GDA</a:t>
            </a:r>
            <a:r>
              <a:rPr lang="ja-JP" altLang="en-US" sz="1700">
                <a:latin typeface="Hiragino Kaku Gothic Pro W3" panose="020B0300000000000000" pitchFamily="34" charset="-128"/>
                <a:ea typeface="Hiragino Kaku Gothic Pro W3" panose="020B0300000000000000" pitchFamily="34" charset="-128"/>
              </a:rPr>
              <a:t>手法により、ラベル付きのエッジを再構成する</a:t>
            </a:r>
            <a:endParaRPr lang="en-US" altLang="ja-JP" sz="1700" dirty="0">
              <a:latin typeface="Hiragino Kaku Gothic Pro W3" panose="020B0300000000000000" pitchFamily="34" charset="-128"/>
              <a:ea typeface="Hiragino Kaku Gothic Pro W3" panose="020B0300000000000000" pitchFamily="34" charset="-128"/>
            </a:endParaRPr>
          </a:p>
          <a:p>
            <a:pPr>
              <a:lnSpc>
                <a:spcPct val="150000"/>
              </a:lnSpc>
            </a:pPr>
            <a:r>
              <a:rPr kumimoji="1" lang="en-US" altLang="ja-JP" sz="1700" dirty="0">
                <a:solidFill>
                  <a:srgbClr val="FF0000"/>
                </a:solidFill>
                <a:latin typeface="Hiragino Kaku Gothic Pro W3" panose="020B0300000000000000" pitchFamily="34" charset="-128"/>
                <a:ea typeface="Hiragino Kaku Gothic Pro W3" panose="020B0300000000000000" pitchFamily="34" charset="-128"/>
              </a:rPr>
              <a:t>R-GCN</a:t>
            </a:r>
            <a:r>
              <a:rPr kumimoji="1" lang="ja-JP" altLang="en-US" sz="1700">
                <a:latin typeface="Hiragino Kaku Gothic Pro W3" panose="020B0300000000000000" pitchFamily="34" charset="-128"/>
                <a:ea typeface="Hiragino Kaku Gothic Pro W3" panose="020B0300000000000000" pitchFamily="34" charset="-128"/>
              </a:rPr>
              <a:t>を用いることで市場全体の情報を加味した埋め込みを行う</a:t>
            </a:r>
            <a:endParaRPr kumimoji="1" lang="en-US" altLang="ja-JP" sz="1700" dirty="0">
              <a:latin typeface="Hiragino Kaku Gothic Pro W3" panose="020B0300000000000000" pitchFamily="34" charset="-128"/>
              <a:ea typeface="Hiragino Kaku Gothic Pro W3" panose="020B0300000000000000" pitchFamily="34" charset="-128"/>
            </a:endParaRPr>
          </a:p>
          <a:p>
            <a:pPr>
              <a:lnSpc>
                <a:spcPct val="150000"/>
              </a:lnSpc>
            </a:pPr>
            <a:r>
              <a:rPr lang="ja-JP" altLang="en-US" sz="1700">
                <a:latin typeface="Hiragino Kaku Gothic Pro W3" panose="020B0300000000000000" pitchFamily="34" charset="-128"/>
                <a:ea typeface="Hiragino Kaku Gothic Pro W3" panose="020B0300000000000000" pitchFamily="34" charset="-128"/>
              </a:rPr>
              <a:t>最後に報酬（マッチング総数）に基づいて、</a:t>
            </a:r>
            <a:r>
              <a:rPr lang="en-US" altLang="ja-JP" sz="1700" dirty="0">
                <a:solidFill>
                  <a:srgbClr val="FF0000"/>
                </a:solidFill>
                <a:latin typeface="Hiragino Kaku Gothic Pro W3" panose="020B0300000000000000" pitchFamily="34" charset="-128"/>
                <a:ea typeface="Hiragino Kaku Gothic Pro W3" panose="020B0300000000000000" pitchFamily="34" charset="-128"/>
              </a:rPr>
              <a:t>Actor-Critic</a:t>
            </a:r>
            <a:r>
              <a:rPr lang="ja-JP" altLang="en-US" sz="1700">
                <a:latin typeface="Hiragino Kaku Gothic Pro W3" panose="020B0300000000000000" pitchFamily="34" charset="-128"/>
                <a:ea typeface="Hiragino Kaku Gothic Pro W3" panose="020B0300000000000000" pitchFamily="34" charset="-128"/>
              </a:rPr>
              <a:t>によりこれらすべてのモデルを学習する</a:t>
            </a:r>
            <a:endParaRPr kumimoji="1" lang="en-US" altLang="ja-JP" sz="1700" dirty="0">
              <a:latin typeface="Hiragino Kaku Gothic Pro W3" panose="020B0300000000000000" pitchFamily="34" charset="-128"/>
              <a:ea typeface="Hiragino Kaku Gothic Pro W3" panose="020B0300000000000000" pitchFamily="34" charset="-128"/>
            </a:endParaRPr>
          </a:p>
        </p:txBody>
      </p:sp>
      <p:cxnSp>
        <p:nvCxnSpPr>
          <p:cNvPr id="5" name="直線コネクタ 4">
            <a:extLst>
              <a:ext uri="{FF2B5EF4-FFF2-40B4-BE49-F238E27FC236}">
                <a16:creationId xmlns:a16="http://schemas.microsoft.com/office/drawing/2014/main" id="{3E86C13F-9470-1A01-8D63-E112EEF92394}"/>
              </a:ext>
            </a:extLst>
          </p:cNvPr>
          <p:cNvCxnSpPr>
            <a:cxnSpLocks/>
          </p:cNvCxnSpPr>
          <p:nvPr/>
        </p:nvCxnSpPr>
        <p:spPr>
          <a:xfrm>
            <a:off x="508001" y="1075267"/>
            <a:ext cx="11095564"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3" name="図 142">
            <a:extLst>
              <a:ext uri="{FF2B5EF4-FFF2-40B4-BE49-F238E27FC236}">
                <a16:creationId xmlns:a16="http://schemas.microsoft.com/office/drawing/2014/main" id="{F3749421-D114-9A85-1752-35EB3D9E3B6B}"/>
              </a:ext>
            </a:extLst>
          </p:cNvPr>
          <p:cNvPicPr>
            <a:picLocks noChangeAspect="1"/>
          </p:cNvPicPr>
          <p:nvPr/>
        </p:nvPicPr>
        <p:blipFill>
          <a:blip r:embed="rId3"/>
          <a:stretch>
            <a:fillRect/>
          </a:stretch>
        </p:blipFill>
        <p:spPr>
          <a:xfrm>
            <a:off x="1489444" y="3095522"/>
            <a:ext cx="9213112" cy="3582559"/>
          </a:xfrm>
          <a:prstGeom prst="rect">
            <a:avLst/>
          </a:prstGeom>
        </p:spPr>
      </p:pic>
      <p:sp>
        <p:nvSpPr>
          <p:cNvPr id="4" name="スライド番号プレースホルダー 3">
            <a:extLst>
              <a:ext uri="{FF2B5EF4-FFF2-40B4-BE49-F238E27FC236}">
                <a16:creationId xmlns:a16="http://schemas.microsoft.com/office/drawing/2014/main" id="{BA0FD6F7-D43E-A78D-8D09-E1439B78AEAB}"/>
              </a:ext>
            </a:extLst>
          </p:cNvPr>
          <p:cNvSpPr>
            <a:spLocks noGrp="1"/>
          </p:cNvSpPr>
          <p:nvPr>
            <p:ph type="sldNum" sz="quarter" idx="12"/>
          </p:nvPr>
        </p:nvSpPr>
        <p:spPr/>
        <p:txBody>
          <a:bodyPr/>
          <a:lstStyle/>
          <a:p>
            <a:fld id="{84A7A7E2-47CA-F646-A4E8-D7F4BB3B5D6A}" type="slidenum">
              <a:rPr kumimoji="1" lang="ja-JP" altLang="en-US" smtClean="0"/>
              <a:t>12</a:t>
            </a:fld>
            <a:endParaRPr kumimoji="1" lang="ja-JP" altLang="en-US"/>
          </a:p>
        </p:txBody>
      </p:sp>
    </p:spTree>
    <p:extLst>
      <p:ext uri="{BB962C8B-B14F-4D97-AF65-F5344CB8AC3E}">
        <p14:creationId xmlns:p14="http://schemas.microsoft.com/office/powerpoint/2010/main" val="672984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F6965F-3B6C-1F6C-2383-6453B5145C94}"/>
              </a:ext>
            </a:extLst>
          </p:cNvPr>
          <p:cNvSpPr>
            <a:spLocks noGrp="1"/>
          </p:cNvSpPr>
          <p:nvPr>
            <p:ph type="title"/>
          </p:nvPr>
        </p:nvSpPr>
        <p:spPr>
          <a:xfrm>
            <a:off x="508001" y="179919"/>
            <a:ext cx="11095564" cy="862542"/>
          </a:xfrm>
        </p:spPr>
        <p:txBody>
          <a:bodyPr>
            <a:normAutofit/>
          </a:bodyPr>
          <a:lstStyle/>
          <a:p>
            <a:r>
              <a:rPr lang="en-US" altLang="ja-JP" sz="3000" dirty="0">
                <a:latin typeface="Hiragino Kaku Gothic Pro W3" panose="020B0300000000000000" pitchFamily="34" charset="-128"/>
                <a:ea typeface="Hiragino Kaku Gothic Pro W3" panose="020B0300000000000000" pitchFamily="34" charset="-128"/>
              </a:rPr>
              <a:t>4. </a:t>
            </a:r>
            <a:r>
              <a:rPr lang="ja-JP" altLang="en-US" sz="3000">
                <a:latin typeface="Hiragino Kaku Gothic Pro W3" panose="020B0300000000000000" pitchFamily="34" charset="-128"/>
                <a:ea typeface="Hiragino Kaku Gothic Pro W3" panose="020B0300000000000000" pitchFamily="34" charset="-128"/>
              </a:rPr>
              <a:t>実験：</a:t>
            </a:r>
            <a:r>
              <a:rPr lang="en" altLang="ja-JP" sz="3000" dirty="0">
                <a:latin typeface="Hiragino Kaku Gothic Pro W3" panose="020B0300000000000000" pitchFamily="34" charset="-128"/>
                <a:ea typeface="Hiragino Kaku Gothic Pro W3" panose="020B0300000000000000" pitchFamily="34" charset="-128"/>
              </a:rPr>
              <a:t> </a:t>
            </a:r>
            <a:r>
              <a:rPr lang="ja-JP" altLang="en-US" sz="3000">
                <a:latin typeface="Hiragino Kaku Gothic Pro W3" panose="020B0300000000000000" pitchFamily="34" charset="-128"/>
                <a:ea typeface="Hiragino Kaku Gothic Pro W3" panose="020B0300000000000000" pitchFamily="34" charset="-128"/>
              </a:rPr>
              <a:t>実験設定</a:t>
            </a:r>
            <a:endParaRPr kumimoji="1" lang="ja-JP" altLang="en-US" sz="3000">
              <a:latin typeface="Hiragino Kaku Gothic Pro W3" panose="020B0300000000000000" pitchFamily="34" charset="-128"/>
              <a:ea typeface="Hiragino Kaku Gothic Pro W3" panose="020B0300000000000000" pitchFamily="34" charset="-128"/>
            </a:endParaRPr>
          </a:p>
        </p:txBody>
      </p:sp>
      <p:sp>
        <p:nvSpPr>
          <p:cNvPr id="3" name="コンテンツ プレースホルダー 2">
            <a:extLst>
              <a:ext uri="{FF2B5EF4-FFF2-40B4-BE49-F238E27FC236}">
                <a16:creationId xmlns:a16="http://schemas.microsoft.com/office/drawing/2014/main" id="{752BCFCF-907E-CB53-F514-DF5B79599B9D}"/>
              </a:ext>
            </a:extLst>
          </p:cNvPr>
          <p:cNvSpPr>
            <a:spLocks noGrp="1"/>
          </p:cNvSpPr>
          <p:nvPr>
            <p:ph idx="1"/>
          </p:nvPr>
        </p:nvSpPr>
        <p:spPr>
          <a:xfrm>
            <a:off x="548218" y="1108074"/>
            <a:ext cx="11055348" cy="5165403"/>
          </a:xfrm>
        </p:spPr>
        <p:txBody>
          <a:bodyPr>
            <a:normAutofit/>
          </a:bodyPr>
          <a:lstStyle/>
          <a:p>
            <a:pPr>
              <a:lnSpc>
                <a:spcPct val="150000"/>
              </a:lnSpc>
            </a:pPr>
            <a:r>
              <a:rPr kumimoji="1" lang="ja-JP" altLang="en-US" sz="2500">
                <a:latin typeface="Hiragino Kaku Gothic Pro W3" panose="020B0300000000000000" pitchFamily="34" charset="-128"/>
                <a:ea typeface="Hiragino Kaku Gothic Pro W3" panose="020B0300000000000000" pitchFamily="34" charset="-128"/>
              </a:rPr>
              <a:t>実世界のデータ及び合成データを用いたシミュレーションにより評価</a:t>
            </a:r>
            <a:endParaRPr kumimoji="1" lang="en-US" altLang="ja-JP" sz="25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lang="ja-JP" altLang="en-US" sz="2100">
                <a:latin typeface="Hiragino Kaku Gothic Pro W3" panose="020B0300000000000000" pitchFamily="34" charset="-128"/>
                <a:ea typeface="Hiragino Kaku Gothic Pro W3" panose="020B0300000000000000" pitchFamily="34" charset="-128"/>
              </a:rPr>
              <a:t>実データは、株式会社エス・エム・エスより提供して頂いたプライベートデータ</a:t>
            </a:r>
            <a:r>
              <a:rPr lang="en-US" altLang="ja-JP" sz="2100" dirty="0">
                <a:latin typeface="Hiragino Kaku Gothic Pro W3" panose="020B0300000000000000" pitchFamily="34" charset="-128"/>
                <a:ea typeface="Hiragino Kaku Gothic Pro W3" panose="020B0300000000000000" pitchFamily="34" charset="-128"/>
              </a:rPr>
              <a:t>SMS</a:t>
            </a:r>
            <a:r>
              <a:rPr lang="ja-JP" altLang="en-US" sz="2100">
                <a:latin typeface="Hiragino Kaku Gothic Pro W3" panose="020B0300000000000000" pitchFamily="34" charset="-128"/>
                <a:ea typeface="Hiragino Kaku Gothic Pro W3" panose="020B0300000000000000" pitchFamily="34" charset="-128"/>
              </a:rPr>
              <a:t>と</a:t>
            </a:r>
            <a:r>
              <a:rPr lang="en-US" altLang="ja-JP" sz="2100" dirty="0">
                <a:latin typeface="Hiragino Kaku Gothic Pro W3" panose="020B0300000000000000" pitchFamily="34" charset="-128"/>
                <a:ea typeface="Hiragino Kaku Gothic Pro W3" panose="020B0300000000000000" pitchFamily="34" charset="-128"/>
              </a:rPr>
              <a:t>Kaggle</a:t>
            </a:r>
            <a:r>
              <a:rPr lang="ja-JP" altLang="en-US" sz="2100">
                <a:latin typeface="Hiragino Kaku Gothic Pro W3" panose="020B0300000000000000" pitchFamily="34" charset="-128"/>
                <a:ea typeface="Hiragino Kaku Gothic Pro W3" panose="020B0300000000000000" pitchFamily="34" charset="-128"/>
              </a:rPr>
              <a:t>で公開されている</a:t>
            </a:r>
            <a:r>
              <a:rPr lang="en-US" altLang="ja-JP" sz="2100" dirty="0">
                <a:latin typeface="Hiragino Kaku Gothic Pro W3" panose="020B0300000000000000" pitchFamily="34" charset="-128"/>
                <a:ea typeface="Hiragino Kaku Gothic Pro W3" panose="020B0300000000000000" pitchFamily="34" charset="-128"/>
              </a:rPr>
              <a:t>CareerBuilder2012</a:t>
            </a:r>
            <a:r>
              <a:rPr lang="ja-JP" altLang="en-US" sz="2100">
                <a:latin typeface="Hiragino Kaku Gothic Pro W3" panose="020B0300000000000000" pitchFamily="34" charset="-128"/>
                <a:ea typeface="Hiragino Kaku Gothic Pro W3" panose="020B0300000000000000" pitchFamily="34" charset="-128"/>
              </a:rPr>
              <a:t>を使用</a:t>
            </a:r>
            <a:endParaRPr lang="en-US" altLang="ja-JP" sz="21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kumimoji="1" lang="ja-JP" altLang="en-US" sz="2100">
                <a:latin typeface="Hiragino Kaku Gothic Pro W3" panose="020B0300000000000000" pitchFamily="34" charset="-128"/>
                <a:ea typeface="Hiragino Kaku Gothic Pro W3" panose="020B0300000000000000" pitchFamily="34" charset="-128"/>
              </a:rPr>
              <a:t>合成データは、応募に関する人気の分布が変化するように</a:t>
            </a:r>
            <a:r>
              <a:rPr kumimoji="1" lang="en-US" altLang="ja-JP" sz="2100" dirty="0">
                <a:latin typeface="Hiragino Kaku Gothic Pro W3" panose="020B0300000000000000" pitchFamily="34" charset="-128"/>
                <a:ea typeface="Hiragino Kaku Gothic Pro W3" panose="020B0300000000000000" pitchFamily="34" charset="-128"/>
              </a:rPr>
              <a:t>5</a:t>
            </a:r>
            <a:r>
              <a:rPr kumimoji="1" lang="ja-JP" altLang="en-US" sz="2100">
                <a:latin typeface="Hiragino Kaku Gothic Pro W3" panose="020B0300000000000000" pitchFamily="34" charset="-128"/>
                <a:ea typeface="Hiragino Kaku Gothic Pro W3" panose="020B0300000000000000" pitchFamily="34" charset="-128"/>
              </a:rPr>
              <a:t>つのデータを生成し使用</a:t>
            </a:r>
            <a:endParaRPr kumimoji="1" lang="en-US" altLang="ja-JP" sz="2100" dirty="0">
              <a:latin typeface="Hiragino Kaku Gothic Pro W3" panose="020B0300000000000000" pitchFamily="34" charset="-128"/>
              <a:ea typeface="Hiragino Kaku Gothic Pro W3" panose="020B0300000000000000" pitchFamily="34" charset="-128"/>
            </a:endParaRPr>
          </a:p>
        </p:txBody>
      </p:sp>
      <p:cxnSp>
        <p:nvCxnSpPr>
          <p:cNvPr id="5" name="直線コネクタ 4">
            <a:extLst>
              <a:ext uri="{FF2B5EF4-FFF2-40B4-BE49-F238E27FC236}">
                <a16:creationId xmlns:a16="http://schemas.microsoft.com/office/drawing/2014/main" id="{3E86C13F-9470-1A01-8D63-E112EEF92394}"/>
              </a:ext>
            </a:extLst>
          </p:cNvPr>
          <p:cNvCxnSpPr>
            <a:cxnSpLocks/>
          </p:cNvCxnSpPr>
          <p:nvPr/>
        </p:nvCxnSpPr>
        <p:spPr>
          <a:xfrm>
            <a:off x="508001" y="1075267"/>
            <a:ext cx="11095564"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4" name="図 3">
            <a:extLst>
              <a:ext uri="{FF2B5EF4-FFF2-40B4-BE49-F238E27FC236}">
                <a16:creationId xmlns:a16="http://schemas.microsoft.com/office/drawing/2014/main" id="{015FFB63-D3D7-52EC-4241-6C44C045E519}"/>
              </a:ext>
            </a:extLst>
          </p:cNvPr>
          <p:cNvPicPr>
            <a:picLocks noChangeAspect="1"/>
          </p:cNvPicPr>
          <p:nvPr/>
        </p:nvPicPr>
        <p:blipFill>
          <a:blip r:embed="rId3"/>
          <a:stretch>
            <a:fillRect/>
          </a:stretch>
        </p:blipFill>
        <p:spPr>
          <a:xfrm>
            <a:off x="242146" y="3413510"/>
            <a:ext cx="11707708" cy="2844477"/>
          </a:xfrm>
          <a:prstGeom prst="rect">
            <a:avLst/>
          </a:prstGeom>
        </p:spPr>
      </p:pic>
      <p:sp>
        <p:nvSpPr>
          <p:cNvPr id="6" name="スライド番号プレースホルダー 5">
            <a:extLst>
              <a:ext uri="{FF2B5EF4-FFF2-40B4-BE49-F238E27FC236}">
                <a16:creationId xmlns:a16="http://schemas.microsoft.com/office/drawing/2014/main" id="{D8804FE5-782A-525B-D1AE-B872EF5469D5}"/>
              </a:ext>
            </a:extLst>
          </p:cNvPr>
          <p:cNvSpPr>
            <a:spLocks noGrp="1"/>
          </p:cNvSpPr>
          <p:nvPr>
            <p:ph type="sldNum" sz="quarter" idx="12"/>
          </p:nvPr>
        </p:nvSpPr>
        <p:spPr/>
        <p:txBody>
          <a:bodyPr/>
          <a:lstStyle/>
          <a:p>
            <a:fld id="{84A7A7E2-47CA-F646-A4E8-D7F4BB3B5D6A}" type="slidenum">
              <a:rPr kumimoji="1" lang="ja-JP" altLang="en-US" smtClean="0"/>
              <a:t>13</a:t>
            </a:fld>
            <a:endParaRPr kumimoji="1" lang="ja-JP" altLang="en-US"/>
          </a:p>
        </p:txBody>
      </p:sp>
    </p:spTree>
    <p:extLst>
      <p:ext uri="{BB962C8B-B14F-4D97-AF65-F5344CB8AC3E}">
        <p14:creationId xmlns:p14="http://schemas.microsoft.com/office/powerpoint/2010/main" val="2634643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F6965F-3B6C-1F6C-2383-6453B5145C94}"/>
              </a:ext>
            </a:extLst>
          </p:cNvPr>
          <p:cNvSpPr>
            <a:spLocks noGrp="1"/>
          </p:cNvSpPr>
          <p:nvPr>
            <p:ph type="title"/>
          </p:nvPr>
        </p:nvSpPr>
        <p:spPr>
          <a:xfrm>
            <a:off x="508001" y="179919"/>
            <a:ext cx="11095564" cy="862542"/>
          </a:xfrm>
        </p:spPr>
        <p:txBody>
          <a:bodyPr>
            <a:normAutofit/>
          </a:bodyPr>
          <a:lstStyle/>
          <a:p>
            <a:r>
              <a:rPr lang="en-US" altLang="ja-JP" sz="3000" dirty="0">
                <a:latin typeface="Hiragino Kaku Gothic Pro W3" panose="020B0300000000000000" pitchFamily="34" charset="-128"/>
                <a:ea typeface="Hiragino Kaku Gothic Pro W3" panose="020B0300000000000000" pitchFamily="34" charset="-128"/>
              </a:rPr>
              <a:t>4. </a:t>
            </a:r>
            <a:r>
              <a:rPr lang="ja-JP" altLang="en-US" sz="3000">
                <a:latin typeface="Hiragino Kaku Gothic Pro W3" panose="020B0300000000000000" pitchFamily="34" charset="-128"/>
                <a:ea typeface="Hiragino Kaku Gothic Pro W3" panose="020B0300000000000000" pitchFamily="34" charset="-128"/>
              </a:rPr>
              <a:t>実験：</a:t>
            </a:r>
            <a:r>
              <a:rPr lang="en" altLang="ja-JP" sz="3000" dirty="0">
                <a:latin typeface="Hiragino Kaku Gothic Pro W3" panose="020B0300000000000000" pitchFamily="34" charset="-128"/>
                <a:ea typeface="Hiragino Kaku Gothic Pro W3" panose="020B0300000000000000" pitchFamily="34" charset="-128"/>
              </a:rPr>
              <a:t> </a:t>
            </a:r>
            <a:r>
              <a:rPr lang="ja-JP" altLang="en-US" sz="3000">
                <a:latin typeface="Hiragino Kaku Gothic Pro W3" panose="020B0300000000000000" pitchFamily="34" charset="-128"/>
                <a:ea typeface="Hiragino Kaku Gothic Pro W3" panose="020B0300000000000000" pitchFamily="34" charset="-128"/>
              </a:rPr>
              <a:t>比較手法</a:t>
            </a:r>
            <a:endParaRPr kumimoji="1" lang="ja-JP" altLang="en-US" sz="3000">
              <a:latin typeface="Hiragino Kaku Gothic Pro W3" panose="020B0300000000000000" pitchFamily="34" charset="-128"/>
              <a:ea typeface="Hiragino Kaku Gothic Pro W3" panose="020B0300000000000000" pitchFamily="34" charset="-128"/>
            </a:endParaRPr>
          </a:p>
        </p:txBody>
      </p:sp>
      <p:sp>
        <p:nvSpPr>
          <p:cNvPr id="3" name="コンテンツ プレースホルダー 2">
            <a:extLst>
              <a:ext uri="{FF2B5EF4-FFF2-40B4-BE49-F238E27FC236}">
                <a16:creationId xmlns:a16="http://schemas.microsoft.com/office/drawing/2014/main" id="{752BCFCF-907E-CB53-F514-DF5B79599B9D}"/>
              </a:ext>
            </a:extLst>
          </p:cNvPr>
          <p:cNvSpPr>
            <a:spLocks noGrp="1"/>
          </p:cNvSpPr>
          <p:nvPr>
            <p:ph idx="1"/>
          </p:nvPr>
        </p:nvSpPr>
        <p:spPr>
          <a:xfrm>
            <a:off x="548218" y="1108074"/>
            <a:ext cx="11055348" cy="5445122"/>
          </a:xfrm>
        </p:spPr>
        <p:txBody>
          <a:bodyPr>
            <a:normAutofit fontScale="92500" lnSpcReduction="20000"/>
          </a:bodyPr>
          <a:lstStyle/>
          <a:p>
            <a:pPr>
              <a:lnSpc>
                <a:spcPct val="150000"/>
              </a:lnSpc>
            </a:pPr>
            <a:r>
              <a:rPr lang="en-US" altLang="ja-JP" sz="2200" dirty="0" err="1">
                <a:latin typeface="Hiragino Kaku Gothic Pro W3" panose="020B0300000000000000" pitchFamily="34" charset="-128"/>
                <a:ea typeface="Hiragino Kaku Gothic Pro W3" panose="020B0300000000000000" pitchFamily="34" charset="-128"/>
              </a:rPr>
              <a:t>ApplyPredictor</a:t>
            </a:r>
            <a:r>
              <a:rPr lang="ja-JP" altLang="en-US" sz="2200">
                <a:latin typeface="Hiragino Kaku Gothic Pro W3" panose="020B0300000000000000" pitchFamily="34" charset="-128"/>
                <a:ea typeface="Hiragino Kaku Gothic Pro W3" panose="020B0300000000000000" pitchFamily="34" charset="-128"/>
              </a:rPr>
              <a:t>：</a:t>
            </a:r>
            <a:endParaRPr lang="en-US" altLang="ja-JP" sz="22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lang="en-US" altLang="ja-JP" sz="1900" dirty="0">
                <a:latin typeface="Hiragino Kaku Gothic Pro W3" panose="020B0300000000000000" pitchFamily="34" charset="-128"/>
                <a:ea typeface="Hiragino Kaku Gothic Pro W3" panose="020B0300000000000000" pitchFamily="34" charset="-128"/>
              </a:rPr>
              <a:t>Two-Tower Models</a:t>
            </a:r>
            <a:r>
              <a:rPr lang="ja-JP" altLang="en-US" sz="1900">
                <a:latin typeface="Hiragino Kaku Gothic Pro W3" panose="020B0300000000000000" pitchFamily="34" charset="-128"/>
                <a:ea typeface="Hiragino Kaku Gothic Pro W3" panose="020B0300000000000000" pitchFamily="34" charset="-128"/>
              </a:rPr>
              <a:t>で応募確率を学習し、そのスコアに基づき推薦</a:t>
            </a:r>
            <a:endParaRPr lang="en-US" altLang="ja-JP" sz="19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kumimoji="1" lang="ja-JP" altLang="en-US" sz="1900">
                <a:latin typeface="Hiragino Kaku Gothic Pro W3" panose="020B0300000000000000" pitchFamily="34" charset="-128"/>
                <a:ea typeface="Hiragino Kaku Gothic Pro W3" panose="020B0300000000000000" pitchFamily="34" charset="-128"/>
              </a:rPr>
              <a:t>従来の（一方向の）推薦システム</a:t>
            </a:r>
            <a:endParaRPr kumimoji="1" lang="en-US" altLang="ja-JP" sz="1900" dirty="0">
              <a:latin typeface="Hiragino Kaku Gothic Pro W3" panose="020B0300000000000000" pitchFamily="34" charset="-128"/>
              <a:ea typeface="Hiragino Kaku Gothic Pro W3" panose="020B0300000000000000" pitchFamily="34" charset="-128"/>
            </a:endParaRPr>
          </a:p>
          <a:p>
            <a:pPr>
              <a:lnSpc>
                <a:spcPct val="150000"/>
              </a:lnSpc>
            </a:pPr>
            <a:r>
              <a:rPr kumimoji="1" lang="en-US" altLang="ja-JP" sz="2200" dirty="0" err="1">
                <a:latin typeface="Hiragino Kaku Gothic Pro W3" panose="020B0300000000000000" pitchFamily="34" charset="-128"/>
                <a:ea typeface="Hiragino Kaku Gothic Pro W3" panose="020B0300000000000000" pitchFamily="34" charset="-128"/>
              </a:rPr>
              <a:t>MatchPredictor</a:t>
            </a:r>
            <a:r>
              <a:rPr lang="ja-JP" altLang="en-US" sz="2200">
                <a:latin typeface="Hiragino Kaku Gothic Pro W3" panose="020B0300000000000000" pitchFamily="34" charset="-128"/>
                <a:ea typeface="Hiragino Kaku Gothic Pro W3" panose="020B0300000000000000" pitchFamily="34" charset="-128"/>
              </a:rPr>
              <a:t>：</a:t>
            </a:r>
            <a:endParaRPr lang="en-US" altLang="ja-JP" sz="22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lang="en-US" altLang="ja-JP" sz="1900" dirty="0">
                <a:latin typeface="Hiragino Kaku Gothic Pro W3" panose="020B0300000000000000" pitchFamily="34" charset="-128"/>
                <a:ea typeface="Hiragino Kaku Gothic Pro W3" panose="020B0300000000000000" pitchFamily="34" charset="-128"/>
              </a:rPr>
              <a:t>Two-Tower Models</a:t>
            </a:r>
            <a:r>
              <a:rPr lang="ja-JP" altLang="en-US" sz="1900">
                <a:latin typeface="Hiragino Kaku Gothic Pro W3" panose="020B0300000000000000" pitchFamily="34" charset="-128"/>
                <a:ea typeface="Hiragino Kaku Gothic Pro W3" panose="020B0300000000000000" pitchFamily="34" charset="-128"/>
              </a:rPr>
              <a:t>でマッチ確率を学習し、そのスコアに基づき推薦</a:t>
            </a:r>
            <a:endParaRPr lang="en-US" altLang="ja-JP" sz="19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lang="ja-JP" altLang="en-US" sz="1900">
                <a:latin typeface="Hiragino Kaku Gothic Pro W3" panose="020B0300000000000000" pitchFamily="34" charset="-128"/>
                <a:ea typeface="Hiragino Kaku Gothic Pro W3" panose="020B0300000000000000" pitchFamily="34" charset="-128"/>
              </a:rPr>
              <a:t>一般的な双方向の相互推薦システム</a:t>
            </a:r>
            <a:endParaRPr lang="en-US" altLang="ja-JP" sz="1900" dirty="0">
              <a:latin typeface="Hiragino Kaku Gothic Pro W3" panose="020B0300000000000000" pitchFamily="34" charset="-128"/>
              <a:ea typeface="Hiragino Kaku Gothic Pro W3" panose="020B0300000000000000" pitchFamily="34" charset="-128"/>
            </a:endParaRPr>
          </a:p>
          <a:p>
            <a:pPr>
              <a:lnSpc>
                <a:spcPct val="150000"/>
              </a:lnSpc>
            </a:pPr>
            <a:r>
              <a:rPr lang="en-US" altLang="ja-JP" sz="2200" dirty="0" err="1">
                <a:latin typeface="Hiragino Kaku Gothic Pro W3" panose="020B0300000000000000" pitchFamily="34" charset="-128"/>
                <a:ea typeface="Hiragino Kaku Gothic Pro W3" panose="020B0300000000000000" pitchFamily="34" charset="-128"/>
              </a:rPr>
              <a:t>LiJAR</a:t>
            </a:r>
            <a:r>
              <a:rPr lang="ja-JP" altLang="en-US" sz="2200">
                <a:latin typeface="Hiragino Kaku Gothic Pro W3" panose="020B0300000000000000" pitchFamily="34" charset="-128"/>
                <a:ea typeface="Hiragino Kaku Gothic Pro W3" panose="020B0300000000000000" pitchFamily="34" charset="-128"/>
              </a:rPr>
              <a:t>：</a:t>
            </a:r>
            <a:endParaRPr lang="en-US" altLang="ja-JP" sz="22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lang="en-US" altLang="ja-JP" sz="1900" dirty="0">
                <a:latin typeface="Hiragino Kaku Gothic Pro W3" panose="020B0300000000000000" pitchFamily="34" charset="-128"/>
                <a:ea typeface="Hiragino Kaku Gothic Pro W3" panose="020B0300000000000000" pitchFamily="34" charset="-128"/>
              </a:rPr>
              <a:t>Two-Tower Models</a:t>
            </a:r>
            <a:r>
              <a:rPr lang="ja-JP" altLang="en-US" sz="1900">
                <a:latin typeface="Hiragino Kaku Gothic Pro W3" panose="020B0300000000000000" pitchFamily="34" charset="-128"/>
                <a:ea typeface="Hiragino Kaku Gothic Pro W3" panose="020B0300000000000000" pitchFamily="34" charset="-128"/>
              </a:rPr>
              <a:t>で応募確率を学習し、応募数が均等になるようスコアを調整し推薦</a:t>
            </a:r>
            <a:endParaRPr lang="en-US" altLang="ja-JP" sz="19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lang="ja-JP" altLang="en-US" sz="1900">
                <a:latin typeface="Hiragino Kaku Gothic Pro W3" panose="020B0300000000000000" pitchFamily="34" charset="-128"/>
                <a:ea typeface="Hiragino Kaku Gothic Pro W3" panose="020B0300000000000000" pitchFamily="34" charset="-128"/>
              </a:rPr>
              <a:t>詳細は関連研究</a:t>
            </a:r>
            <a:endParaRPr lang="en-US" altLang="ja-JP" sz="1900" dirty="0">
              <a:latin typeface="Hiragino Kaku Gothic Pro W3" panose="020B0300000000000000" pitchFamily="34" charset="-128"/>
              <a:ea typeface="Hiragino Kaku Gothic Pro W3" panose="020B0300000000000000" pitchFamily="34" charset="-128"/>
            </a:endParaRPr>
          </a:p>
          <a:p>
            <a:pPr>
              <a:lnSpc>
                <a:spcPct val="150000"/>
              </a:lnSpc>
            </a:pPr>
            <a:r>
              <a:rPr kumimoji="1" lang="en-US" altLang="ja-JP" sz="2200" dirty="0" err="1">
                <a:latin typeface="Hiragino Kaku Gothic Pro W3" panose="020B0300000000000000" pitchFamily="34" charset="-128"/>
                <a:ea typeface="Hiragino Kaku Gothic Pro W3" panose="020B0300000000000000" pitchFamily="34" charset="-128"/>
              </a:rPr>
              <a:t>Sta</a:t>
            </a:r>
            <a:r>
              <a:rPr lang="en-US" altLang="ja-JP" sz="2200" dirty="0" err="1">
                <a:latin typeface="Hiragino Kaku Gothic Pro W3" panose="020B0300000000000000" pitchFamily="34" charset="-128"/>
                <a:ea typeface="Hiragino Kaku Gothic Pro W3" panose="020B0300000000000000" pitchFamily="34" charset="-128"/>
              </a:rPr>
              <a:t>bleMatching</a:t>
            </a:r>
            <a:r>
              <a:rPr lang="ja-JP" altLang="en-US" sz="2200">
                <a:latin typeface="Hiragino Kaku Gothic Pro W3" panose="020B0300000000000000" pitchFamily="34" charset="-128"/>
                <a:ea typeface="Hiragino Kaku Gothic Pro W3" panose="020B0300000000000000" pitchFamily="34" charset="-128"/>
              </a:rPr>
              <a:t>：</a:t>
            </a:r>
            <a:endParaRPr lang="en-US" altLang="ja-JP" sz="22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lang="en-US" altLang="ja-JP" sz="1900" dirty="0">
                <a:latin typeface="Hiragino Kaku Gothic Pro W3" panose="020B0300000000000000" pitchFamily="34" charset="-128"/>
                <a:ea typeface="Hiragino Kaku Gothic Pro W3" panose="020B0300000000000000" pitchFamily="34" charset="-128"/>
              </a:rPr>
              <a:t>2</a:t>
            </a:r>
            <a:r>
              <a:rPr lang="ja-JP" altLang="en-US" sz="1900">
                <a:latin typeface="Hiragino Kaku Gothic Pro W3" panose="020B0300000000000000" pitchFamily="34" charset="-128"/>
                <a:ea typeface="Hiragino Kaku Gothic Pro W3" panose="020B0300000000000000" pitchFamily="34" charset="-128"/>
              </a:rPr>
              <a:t>つの</a:t>
            </a:r>
            <a:r>
              <a:rPr lang="en-US" altLang="ja-JP" sz="1900" dirty="0">
                <a:latin typeface="Hiragino Kaku Gothic Pro W3" panose="020B0300000000000000" pitchFamily="34" charset="-128"/>
                <a:ea typeface="Hiragino Kaku Gothic Pro W3" panose="020B0300000000000000" pitchFamily="34" charset="-128"/>
              </a:rPr>
              <a:t>Two-Tower Models</a:t>
            </a:r>
            <a:r>
              <a:rPr lang="ja-JP" altLang="en-US" sz="1900">
                <a:latin typeface="Hiragino Kaku Gothic Pro W3" panose="020B0300000000000000" pitchFamily="34" charset="-128"/>
                <a:ea typeface="Hiragino Kaku Gothic Pro W3" panose="020B0300000000000000" pitchFamily="34" charset="-128"/>
              </a:rPr>
              <a:t>で応募確率とマッチ確率を学習し、各ペアの希望順序を計算</a:t>
            </a:r>
            <a:endParaRPr lang="en-US" altLang="ja-JP" sz="19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lang="ja-JP" altLang="en-US" sz="1900">
                <a:latin typeface="Hiragino Kaku Gothic Pro W3" panose="020B0300000000000000" pitchFamily="34" charset="-128"/>
                <a:ea typeface="Hiragino Kaku Gothic Pro W3" panose="020B0300000000000000" pitchFamily="34" charset="-128"/>
              </a:rPr>
              <a:t>求めた希望順序から</a:t>
            </a:r>
            <a:r>
              <a:rPr lang="en-US" altLang="ja-JP" sz="1900" dirty="0">
                <a:latin typeface="Hiragino Kaku Gothic Pro W3" panose="020B0300000000000000" pitchFamily="34" charset="-128"/>
                <a:ea typeface="Hiragino Kaku Gothic Pro W3" panose="020B0300000000000000" pitchFamily="34" charset="-128"/>
              </a:rPr>
              <a:t>Gale-Shapley</a:t>
            </a:r>
            <a:r>
              <a:rPr lang="ja-JP" altLang="en-US" sz="1900">
                <a:latin typeface="Hiragino Kaku Gothic Pro W3" panose="020B0300000000000000" pitchFamily="34" charset="-128"/>
                <a:ea typeface="Hiragino Kaku Gothic Pro W3" panose="020B0300000000000000" pitchFamily="34" charset="-128"/>
              </a:rPr>
              <a:t>アルゴリズムで安定マッチングを求める手法</a:t>
            </a:r>
            <a:endParaRPr lang="en-US" altLang="ja-JP" sz="1900" dirty="0">
              <a:latin typeface="Hiragino Kaku Gothic Pro W3" panose="020B0300000000000000" pitchFamily="34" charset="-128"/>
              <a:ea typeface="Hiragino Kaku Gothic Pro W3" panose="020B0300000000000000" pitchFamily="34" charset="-128"/>
            </a:endParaRPr>
          </a:p>
        </p:txBody>
      </p:sp>
      <p:cxnSp>
        <p:nvCxnSpPr>
          <p:cNvPr id="5" name="直線コネクタ 4">
            <a:extLst>
              <a:ext uri="{FF2B5EF4-FFF2-40B4-BE49-F238E27FC236}">
                <a16:creationId xmlns:a16="http://schemas.microsoft.com/office/drawing/2014/main" id="{3E86C13F-9470-1A01-8D63-E112EEF92394}"/>
              </a:ext>
            </a:extLst>
          </p:cNvPr>
          <p:cNvCxnSpPr>
            <a:cxnSpLocks/>
          </p:cNvCxnSpPr>
          <p:nvPr/>
        </p:nvCxnSpPr>
        <p:spPr>
          <a:xfrm>
            <a:off x="508001" y="1075267"/>
            <a:ext cx="11095564"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55244FC2-442E-8570-F285-3B18CEF77575}"/>
              </a:ext>
            </a:extLst>
          </p:cNvPr>
          <p:cNvSpPr>
            <a:spLocks noGrp="1"/>
          </p:cNvSpPr>
          <p:nvPr>
            <p:ph type="sldNum" sz="quarter" idx="12"/>
          </p:nvPr>
        </p:nvSpPr>
        <p:spPr/>
        <p:txBody>
          <a:bodyPr/>
          <a:lstStyle/>
          <a:p>
            <a:fld id="{84A7A7E2-47CA-F646-A4E8-D7F4BB3B5D6A}" type="slidenum">
              <a:rPr kumimoji="1" lang="ja-JP" altLang="en-US" smtClean="0"/>
              <a:t>14</a:t>
            </a:fld>
            <a:endParaRPr kumimoji="1" lang="ja-JP" altLang="en-US"/>
          </a:p>
        </p:txBody>
      </p:sp>
    </p:spTree>
    <p:extLst>
      <p:ext uri="{BB962C8B-B14F-4D97-AF65-F5344CB8AC3E}">
        <p14:creationId xmlns:p14="http://schemas.microsoft.com/office/powerpoint/2010/main" val="394557449"/>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F6965F-3B6C-1F6C-2383-6453B5145C94}"/>
              </a:ext>
            </a:extLst>
          </p:cNvPr>
          <p:cNvSpPr>
            <a:spLocks noGrp="1"/>
          </p:cNvSpPr>
          <p:nvPr>
            <p:ph type="title"/>
          </p:nvPr>
        </p:nvSpPr>
        <p:spPr>
          <a:xfrm>
            <a:off x="508001" y="179919"/>
            <a:ext cx="11095564" cy="862542"/>
          </a:xfrm>
        </p:spPr>
        <p:txBody>
          <a:bodyPr>
            <a:normAutofit/>
          </a:bodyPr>
          <a:lstStyle/>
          <a:p>
            <a:r>
              <a:rPr lang="en-US" altLang="ja-JP" sz="3000" dirty="0">
                <a:latin typeface="Hiragino Kaku Gothic Pro W3" panose="020B0300000000000000" pitchFamily="34" charset="-128"/>
                <a:ea typeface="Hiragino Kaku Gothic Pro W3" panose="020B0300000000000000" pitchFamily="34" charset="-128"/>
              </a:rPr>
              <a:t>4. </a:t>
            </a:r>
            <a:r>
              <a:rPr lang="ja-JP" altLang="en-US" sz="3000">
                <a:latin typeface="Hiragino Kaku Gothic Pro W3" panose="020B0300000000000000" pitchFamily="34" charset="-128"/>
                <a:ea typeface="Hiragino Kaku Gothic Pro W3" panose="020B0300000000000000" pitchFamily="34" charset="-128"/>
              </a:rPr>
              <a:t>実験：</a:t>
            </a:r>
            <a:r>
              <a:rPr lang="en" altLang="ja-JP" sz="3000" dirty="0">
                <a:latin typeface="Hiragino Kaku Gothic Pro W3" panose="020B0300000000000000" pitchFamily="34" charset="-128"/>
                <a:ea typeface="Hiragino Kaku Gothic Pro W3" panose="020B0300000000000000" pitchFamily="34" charset="-128"/>
              </a:rPr>
              <a:t> </a:t>
            </a:r>
            <a:r>
              <a:rPr lang="ja-JP" altLang="en-US" sz="3000">
                <a:latin typeface="Hiragino Kaku Gothic Pro W3" panose="020B0300000000000000" pitchFamily="34" charset="-128"/>
                <a:ea typeface="Hiragino Kaku Gothic Pro W3" panose="020B0300000000000000" pitchFamily="34" charset="-128"/>
              </a:rPr>
              <a:t>マッチング総数に関する結果</a:t>
            </a:r>
            <a:endParaRPr kumimoji="1" lang="ja-JP" altLang="en-US" sz="3000">
              <a:latin typeface="Hiragino Kaku Gothic Pro W3" panose="020B0300000000000000" pitchFamily="34" charset="-128"/>
              <a:ea typeface="Hiragino Kaku Gothic Pro W3" panose="020B0300000000000000" pitchFamily="34" charset="-128"/>
            </a:endParaRPr>
          </a:p>
        </p:txBody>
      </p:sp>
      <p:sp>
        <p:nvSpPr>
          <p:cNvPr id="3" name="コンテンツ プレースホルダー 2">
            <a:extLst>
              <a:ext uri="{FF2B5EF4-FFF2-40B4-BE49-F238E27FC236}">
                <a16:creationId xmlns:a16="http://schemas.microsoft.com/office/drawing/2014/main" id="{752BCFCF-907E-CB53-F514-DF5B79599B9D}"/>
              </a:ext>
            </a:extLst>
          </p:cNvPr>
          <p:cNvSpPr>
            <a:spLocks noGrp="1"/>
          </p:cNvSpPr>
          <p:nvPr>
            <p:ph idx="1"/>
          </p:nvPr>
        </p:nvSpPr>
        <p:spPr>
          <a:xfrm>
            <a:off x="548218" y="1108074"/>
            <a:ext cx="11055348" cy="5165403"/>
          </a:xfrm>
        </p:spPr>
        <p:txBody>
          <a:bodyPr>
            <a:normAutofit/>
          </a:bodyPr>
          <a:lstStyle/>
          <a:p>
            <a:pPr>
              <a:lnSpc>
                <a:spcPct val="150000"/>
              </a:lnSpc>
            </a:pPr>
            <a:r>
              <a:rPr kumimoji="1" lang="ja-JP" altLang="en-US" sz="2000">
                <a:latin typeface="Hiragino Kaku Gothic Pro W3" panose="020B0300000000000000" pitchFamily="34" charset="-128"/>
                <a:ea typeface="Hiragino Kaku Gothic Pro W3" panose="020B0300000000000000" pitchFamily="34" charset="-128"/>
              </a:rPr>
              <a:t>すべての環境において、提案手法が最もよい性能を示した</a:t>
            </a:r>
            <a:endParaRPr kumimoji="1" lang="en-US" altLang="ja-JP" sz="2000" dirty="0">
              <a:latin typeface="Hiragino Kaku Gothic Pro W3" panose="020B0300000000000000" pitchFamily="34" charset="-128"/>
              <a:ea typeface="Hiragino Kaku Gothic Pro W3" panose="020B0300000000000000" pitchFamily="34" charset="-128"/>
            </a:endParaRPr>
          </a:p>
          <a:p>
            <a:pPr>
              <a:lnSpc>
                <a:spcPct val="150000"/>
              </a:lnSpc>
            </a:pPr>
            <a:r>
              <a:rPr kumimoji="1" lang="en-US" altLang="ja-JP" sz="2000" dirty="0">
                <a:latin typeface="Hiragino Kaku Gothic Pro W3" panose="020B0300000000000000" pitchFamily="34" charset="-128"/>
                <a:ea typeface="Hiragino Kaku Gothic Pro W3" panose="020B0300000000000000" pitchFamily="34" charset="-128"/>
              </a:rPr>
              <a:t>’Ours w/o GDA’</a:t>
            </a:r>
            <a:r>
              <a:rPr kumimoji="1" lang="ja-JP" altLang="en-US" sz="2000">
                <a:latin typeface="Hiragino Kaku Gothic Pro W3" panose="020B0300000000000000" pitchFamily="34" charset="-128"/>
                <a:ea typeface="Hiragino Kaku Gothic Pro W3" panose="020B0300000000000000" pitchFamily="34" charset="-128"/>
              </a:rPr>
              <a:t>と</a:t>
            </a:r>
            <a:r>
              <a:rPr kumimoji="1" lang="en-US" altLang="ja-JP" sz="2000" dirty="0">
                <a:latin typeface="Hiragino Kaku Gothic Pro W3" panose="020B0300000000000000" pitchFamily="34" charset="-128"/>
                <a:ea typeface="Hiragino Kaku Gothic Pro W3" panose="020B0300000000000000" pitchFamily="34" charset="-128"/>
              </a:rPr>
              <a:t>Ours</a:t>
            </a:r>
            <a:r>
              <a:rPr kumimoji="1" lang="ja-JP" altLang="en-US" sz="2000">
                <a:latin typeface="Hiragino Kaku Gothic Pro W3" panose="020B0300000000000000" pitchFamily="34" charset="-128"/>
                <a:ea typeface="Hiragino Kaku Gothic Pro W3" panose="020B0300000000000000" pitchFamily="34" charset="-128"/>
              </a:rPr>
              <a:t>を比べることで、</a:t>
            </a:r>
            <a:r>
              <a:rPr kumimoji="1" lang="en-US" altLang="ja-JP" sz="2000" dirty="0">
                <a:latin typeface="Hiragino Kaku Gothic Pro W3" panose="020B0300000000000000" pitchFamily="34" charset="-128"/>
                <a:ea typeface="Hiragino Kaku Gothic Pro W3" panose="020B0300000000000000" pitchFamily="34" charset="-128"/>
              </a:rPr>
              <a:t> GDA</a:t>
            </a:r>
            <a:r>
              <a:rPr kumimoji="1" lang="ja-JP" altLang="en-US" sz="2000">
                <a:latin typeface="Hiragino Kaku Gothic Pro W3" panose="020B0300000000000000" pitchFamily="34" charset="-128"/>
                <a:ea typeface="Hiragino Kaku Gothic Pro W3" panose="020B0300000000000000" pitchFamily="34" charset="-128"/>
              </a:rPr>
              <a:t>が性能向上に寄与していると分かる</a:t>
            </a:r>
            <a:endParaRPr kumimoji="1" lang="en-US" altLang="ja-JP" sz="2000" dirty="0">
              <a:latin typeface="Hiragino Kaku Gothic Pro W3" panose="020B0300000000000000" pitchFamily="34" charset="-128"/>
              <a:ea typeface="Hiragino Kaku Gothic Pro W3" panose="020B0300000000000000" pitchFamily="34" charset="-128"/>
            </a:endParaRPr>
          </a:p>
          <a:p>
            <a:pPr>
              <a:lnSpc>
                <a:spcPct val="150000"/>
              </a:lnSpc>
            </a:pPr>
            <a:r>
              <a:rPr kumimoji="1" lang="en-US" altLang="ja-JP" sz="2000" dirty="0">
                <a:latin typeface="Hiragino Kaku Gothic Pro W3" panose="020B0300000000000000" pitchFamily="34" charset="-128"/>
                <a:ea typeface="Hiragino Kaku Gothic Pro W3" panose="020B0300000000000000" pitchFamily="34" charset="-128"/>
              </a:rPr>
              <a:t>’Ours w/o GDA’</a:t>
            </a:r>
            <a:r>
              <a:rPr kumimoji="1" lang="ja-JP" altLang="en-US" sz="2000">
                <a:latin typeface="Hiragino Kaku Gothic Pro W3" panose="020B0300000000000000" pitchFamily="34" charset="-128"/>
                <a:ea typeface="Hiragino Kaku Gothic Pro W3" panose="020B0300000000000000" pitchFamily="34" charset="-128"/>
              </a:rPr>
              <a:t>と</a:t>
            </a:r>
            <a:r>
              <a:rPr kumimoji="1" lang="en-US" altLang="ja-JP" sz="2000" dirty="0">
                <a:latin typeface="Hiragino Kaku Gothic Pro W3" panose="020B0300000000000000" pitchFamily="34" charset="-128"/>
                <a:ea typeface="Hiragino Kaku Gothic Pro W3" panose="020B0300000000000000" pitchFamily="34" charset="-128"/>
              </a:rPr>
              <a:t>’Ours w/o GNNs’</a:t>
            </a:r>
            <a:r>
              <a:rPr kumimoji="1" lang="ja-JP" altLang="en-US" sz="2000">
                <a:latin typeface="Hiragino Kaku Gothic Pro W3" panose="020B0300000000000000" pitchFamily="34" charset="-128"/>
                <a:ea typeface="Hiragino Kaku Gothic Pro W3" panose="020B0300000000000000" pitchFamily="34" charset="-128"/>
              </a:rPr>
              <a:t>を比べると、</a:t>
            </a:r>
            <a:r>
              <a:rPr lang="en-US" altLang="ja-JP" sz="2000" dirty="0">
                <a:latin typeface="Hiragino Kaku Gothic Pro W3" panose="020B0300000000000000" pitchFamily="34" charset="-128"/>
                <a:ea typeface="Hiragino Kaku Gothic Pro W3" panose="020B0300000000000000" pitchFamily="34" charset="-128"/>
              </a:rPr>
              <a:t>GNNs</a:t>
            </a:r>
            <a:r>
              <a:rPr kumimoji="1" lang="ja-JP" altLang="en-US" sz="2000">
                <a:latin typeface="Hiragino Kaku Gothic Pro W3" panose="020B0300000000000000" pitchFamily="34" charset="-128"/>
                <a:ea typeface="Hiragino Kaku Gothic Pro W3" panose="020B0300000000000000" pitchFamily="34" charset="-128"/>
              </a:rPr>
              <a:t>が性能向上に寄与していると分かる</a:t>
            </a:r>
            <a:endParaRPr kumimoji="1" lang="en-US" altLang="ja-JP" sz="2000" dirty="0">
              <a:latin typeface="Hiragino Kaku Gothic Pro W3" panose="020B0300000000000000" pitchFamily="34" charset="-128"/>
              <a:ea typeface="Hiragino Kaku Gothic Pro W3" panose="020B0300000000000000" pitchFamily="34" charset="-128"/>
            </a:endParaRPr>
          </a:p>
          <a:p>
            <a:pPr>
              <a:lnSpc>
                <a:spcPct val="150000"/>
              </a:lnSpc>
            </a:pPr>
            <a:r>
              <a:rPr kumimoji="1" lang="en-US" altLang="ja-JP" sz="2000" dirty="0">
                <a:latin typeface="Hiragino Kaku Gothic Pro W3" panose="020B0300000000000000" pitchFamily="34" charset="-128"/>
                <a:ea typeface="Hiragino Kaku Gothic Pro W3" panose="020B0300000000000000" pitchFamily="34" charset="-128"/>
              </a:rPr>
              <a:t>’Ours w/o GNNs’</a:t>
            </a:r>
            <a:r>
              <a:rPr kumimoji="1" lang="ja-JP" altLang="en-US" sz="2000">
                <a:latin typeface="Hiragino Kaku Gothic Pro W3" panose="020B0300000000000000" pitchFamily="34" charset="-128"/>
                <a:ea typeface="Hiragino Kaku Gothic Pro W3" panose="020B0300000000000000" pitchFamily="34" charset="-128"/>
              </a:rPr>
              <a:t>と</a:t>
            </a:r>
            <a:r>
              <a:rPr lang="en-US" altLang="ja-JP" sz="2000" dirty="0" err="1">
                <a:latin typeface="Hiragino Kaku Gothic Pro W3" panose="020B0300000000000000" pitchFamily="34" charset="-128"/>
                <a:ea typeface="Hiragino Kaku Gothic Pro W3" panose="020B0300000000000000" pitchFamily="34" charset="-128"/>
              </a:rPr>
              <a:t>MatchPredictor</a:t>
            </a:r>
            <a:r>
              <a:rPr kumimoji="1" lang="ja-JP" altLang="en-US" sz="2000">
                <a:latin typeface="Hiragino Kaku Gothic Pro W3" panose="020B0300000000000000" pitchFamily="34" charset="-128"/>
                <a:ea typeface="Hiragino Kaku Gothic Pro W3" panose="020B0300000000000000" pitchFamily="34" charset="-128"/>
              </a:rPr>
              <a:t>を比べると、</a:t>
            </a:r>
            <a:r>
              <a:rPr kumimoji="1" lang="en-US" altLang="ja-JP" sz="2000" dirty="0">
                <a:latin typeface="Hiragino Kaku Gothic Pro W3" panose="020B0300000000000000" pitchFamily="34" charset="-128"/>
                <a:ea typeface="Hiragino Kaku Gothic Pro W3" panose="020B0300000000000000" pitchFamily="34" charset="-128"/>
              </a:rPr>
              <a:t> RL</a:t>
            </a:r>
            <a:r>
              <a:rPr kumimoji="1" lang="ja-JP" altLang="en-US" sz="2000">
                <a:latin typeface="Hiragino Kaku Gothic Pro W3" panose="020B0300000000000000" pitchFamily="34" charset="-128"/>
                <a:ea typeface="Hiragino Kaku Gothic Pro W3" panose="020B0300000000000000" pitchFamily="34" charset="-128"/>
              </a:rPr>
              <a:t>が性能向上に寄与していると分かる</a:t>
            </a:r>
            <a:endParaRPr kumimoji="1" lang="en-US" altLang="ja-JP" sz="2000" dirty="0">
              <a:latin typeface="Hiragino Kaku Gothic Pro W3" panose="020B0300000000000000" pitchFamily="34" charset="-128"/>
              <a:ea typeface="Hiragino Kaku Gothic Pro W3" panose="020B0300000000000000" pitchFamily="34" charset="-128"/>
            </a:endParaRPr>
          </a:p>
        </p:txBody>
      </p:sp>
      <p:cxnSp>
        <p:nvCxnSpPr>
          <p:cNvPr id="5" name="直線コネクタ 4">
            <a:extLst>
              <a:ext uri="{FF2B5EF4-FFF2-40B4-BE49-F238E27FC236}">
                <a16:creationId xmlns:a16="http://schemas.microsoft.com/office/drawing/2014/main" id="{3E86C13F-9470-1A01-8D63-E112EEF92394}"/>
              </a:ext>
            </a:extLst>
          </p:cNvPr>
          <p:cNvCxnSpPr>
            <a:cxnSpLocks/>
          </p:cNvCxnSpPr>
          <p:nvPr/>
        </p:nvCxnSpPr>
        <p:spPr>
          <a:xfrm>
            <a:off x="508001" y="1075267"/>
            <a:ext cx="11095564"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 name="図 5">
            <a:extLst>
              <a:ext uri="{FF2B5EF4-FFF2-40B4-BE49-F238E27FC236}">
                <a16:creationId xmlns:a16="http://schemas.microsoft.com/office/drawing/2014/main" id="{9F799DC5-C81E-85AC-3E0E-51AB68BE95CC}"/>
              </a:ext>
            </a:extLst>
          </p:cNvPr>
          <p:cNvPicPr>
            <a:picLocks noChangeAspect="1"/>
          </p:cNvPicPr>
          <p:nvPr/>
        </p:nvPicPr>
        <p:blipFill>
          <a:blip r:embed="rId3"/>
          <a:stretch>
            <a:fillRect/>
          </a:stretch>
        </p:blipFill>
        <p:spPr>
          <a:xfrm>
            <a:off x="102229" y="3507960"/>
            <a:ext cx="11987541" cy="2749830"/>
          </a:xfrm>
          <a:prstGeom prst="rect">
            <a:avLst/>
          </a:prstGeom>
        </p:spPr>
      </p:pic>
      <p:sp>
        <p:nvSpPr>
          <p:cNvPr id="4" name="スライド番号プレースホルダー 3">
            <a:extLst>
              <a:ext uri="{FF2B5EF4-FFF2-40B4-BE49-F238E27FC236}">
                <a16:creationId xmlns:a16="http://schemas.microsoft.com/office/drawing/2014/main" id="{2A23DF23-4DF1-12F9-D254-F9FE1B46E854}"/>
              </a:ext>
            </a:extLst>
          </p:cNvPr>
          <p:cNvSpPr>
            <a:spLocks noGrp="1"/>
          </p:cNvSpPr>
          <p:nvPr>
            <p:ph type="sldNum" sz="quarter" idx="12"/>
          </p:nvPr>
        </p:nvSpPr>
        <p:spPr/>
        <p:txBody>
          <a:bodyPr/>
          <a:lstStyle/>
          <a:p>
            <a:fld id="{84A7A7E2-47CA-F646-A4E8-D7F4BB3B5D6A}" type="slidenum">
              <a:rPr kumimoji="1" lang="ja-JP" altLang="en-US" smtClean="0"/>
              <a:t>15</a:t>
            </a:fld>
            <a:endParaRPr kumimoji="1" lang="ja-JP" altLang="en-US"/>
          </a:p>
        </p:txBody>
      </p:sp>
    </p:spTree>
    <p:extLst>
      <p:ext uri="{BB962C8B-B14F-4D97-AF65-F5344CB8AC3E}">
        <p14:creationId xmlns:p14="http://schemas.microsoft.com/office/powerpoint/2010/main" val="2544174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F6965F-3B6C-1F6C-2383-6453B5145C94}"/>
              </a:ext>
            </a:extLst>
          </p:cNvPr>
          <p:cNvSpPr>
            <a:spLocks noGrp="1"/>
          </p:cNvSpPr>
          <p:nvPr>
            <p:ph type="title"/>
          </p:nvPr>
        </p:nvSpPr>
        <p:spPr>
          <a:xfrm>
            <a:off x="508001" y="179919"/>
            <a:ext cx="11095564" cy="862542"/>
          </a:xfrm>
        </p:spPr>
        <p:txBody>
          <a:bodyPr>
            <a:normAutofit/>
          </a:bodyPr>
          <a:lstStyle/>
          <a:p>
            <a:r>
              <a:rPr lang="en-US" altLang="ja-JP" sz="3000" dirty="0">
                <a:latin typeface="Hiragino Kaku Gothic Pro W3" panose="020B0300000000000000" pitchFamily="34" charset="-128"/>
                <a:ea typeface="Hiragino Kaku Gothic Pro W3" panose="020B0300000000000000" pitchFamily="34" charset="-128"/>
              </a:rPr>
              <a:t>5. </a:t>
            </a:r>
            <a:r>
              <a:rPr lang="ja-JP" altLang="en-US" sz="3000">
                <a:latin typeface="Hiragino Kaku Gothic Pro W3" panose="020B0300000000000000" pitchFamily="34" charset="-128"/>
                <a:ea typeface="Hiragino Kaku Gothic Pro W3" panose="020B0300000000000000" pitchFamily="34" charset="-128"/>
              </a:rPr>
              <a:t>まとめと今後の課題</a:t>
            </a:r>
            <a:endParaRPr kumimoji="1" lang="ja-JP" altLang="en-US" sz="3000">
              <a:latin typeface="Hiragino Kaku Gothic Pro W3" panose="020B0300000000000000" pitchFamily="34" charset="-128"/>
              <a:ea typeface="Hiragino Kaku Gothic Pro W3" panose="020B0300000000000000" pitchFamily="34" charset="-128"/>
            </a:endParaRPr>
          </a:p>
        </p:txBody>
      </p:sp>
      <p:sp>
        <p:nvSpPr>
          <p:cNvPr id="3" name="コンテンツ プレースホルダー 2">
            <a:extLst>
              <a:ext uri="{FF2B5EF4-FFF2-40B4-BE49-F238E27FC236}">
                <a16:creationId xmlns:a16="http://schemas.microsoft.com/office/drawing/2014/main" id="{752BCFCF-907E-CB53-F514-DF5B79599B9D}"/>
              </a:ext>
            </a:extLst>
          </p:cNvPr>
          <p:cNvSpPr>
            <a:spLocks noGrp="1"/>
          </p:cNvSpPr>
          <p:nvPr>
            <p:ph idx="1"/>
          </p:nvPr>
        </p:nvSpPr>
        <p:spPr>
          <a:xfrm>
            <a:off x="548218" y="1108073"/>
            <a:ext cx="11055348" cy="5458975"/>
          </a:xfrm>
        </p:spPr>
        <p:txBody>
          <a:bodyPr>
            <a:normAutofit fontScale="92500" lnSpcReduction="10000"/>
          </a:bodyPr>
          <a:lstStyle/>
          <a:p>
            <a:pPr>
              <a:lnSpc>
                <a:spcPct val="150000"/>
              </a:lnSpc>
            </a:pPr>
            <a:r>
              <a:rPr kumimoji="1" lang="ja-JP" altLang="en-US" sz="2500">
                <a:latin typeface="Hiragino Kaku Gothic Pro W3" panose="020B0300000000000000" pitchFamily="34" charset="-128"/>
                <a:ea typeface="Hiragino Kaku Gothic Pro W3" panose="020B0300000000000000" pitchFamily="34" charset="-128"/>
              </a:rPr>
              <a:t>まとめ</a:t>
            </a:r>
            <a:endParaRPr kumimoji="1" lang="en-US" altLang="ja-JP" sz="25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kumimoji="1" lang="ja-JP" altLang="en-US" sz="2100">
                <a:latin typeface="Hiragino Kaku Gothic Pro W3" panose="020B0300000000000000" pitchFamily="34" charset="-128"/>
                <a:ea typeface="Hiragino Kaku Gothic Pro W3" panose="020B0300000000000000" pitchFamily="34" charset="-128"/>
              </a:rPr>
              <a:t>ジョブ推薦システムにおいて長期的で市場全体の最適化を行うシステムを目標に研究</a:t>
            </a:r>
            <a:endParaRPr kumimoji="1" lang="en-US" altLang="ja-JP" sz="21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lang="ja-JP" altLang="en-US" sz="2100">
                <a:latin typeface="Hiragino Kaku Gothic Pro W3" panose="020B0300000000000000" pitchFamily="34" charset="-128"/>
                <a:ea typeface="Hiragino Kaku Gothic Pro W3" panose="020B0300000000000000" pitchFamily="34" charset="-128"/>
              </a:rPr>
              <a:t>強化学習、</a:t>
            </a:r>
            <a:r>
              <a:rPr lang="en-US" altLang="ja-JP" sz="2100" dirty="0">
                <a:latin typeface="Hiragino Kaku Gothic Pro W3" panose="020B0300000000000000" pitchFamily="34" charset="-128"/>
                <a:ea typeface="Hiragino Kaku Gothic Pro W3" panose="020B0300000000000000" pitchFamily="34" charset="-128"/>
              </a:rPr>
              <a:t>GNN</a:t>
            </a:r>
            <a:r>
              <a:rPr lang="ja-JP" altLang="en-US" sz="2100">
                <a:latin typeface="Hiragino Kaku Gothic Pro W3" panose="020B0300000000000000" pitchFamily="34" charset="-128"/>
                <a:ea typeface="Hiragino Kaku Gothic Pro W3" panose="020B0300000000000000" pitchFamily="34" charset="-128"/>
              </a:rPr>
              <a:t>、グラフデータ拡張を組み合わせた新しい手法を提案</a:t>
            </a:r>
            <a:endParaRPr lang="en-US" altLang="ja-JP" sz="21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lang="ja-JP" altLang="en-US" sz="2100">
                <a:latin typeface="Hiragino Kaku Gothic Pro W3" panose="020B0300000000000000" pitchFamily="34" charset="-128"/>
                <a:ea typeface="Hiragino Kaku Gothic Pro W3" panose="020B0300000000000000" pitchFamily="34" charset="-128"/>
              </a:rPr>
              <a:t>ラベル付きのエッジを追加する新しいグラフデータ拡張手法の提案</a:t>
            </a:r>
            <a:endParaRPr lang="en-US" altLang="ja-JP" sz="21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kumimoji="1" lang="ja-JP" altLang="en-US" sz="2100">
                <a:latin typeface="Hiragino Kaku Gothic Pro W3" panose="020B0300000000000000" pitchFamily="34" charset="-128"/>
                <a:ea typeface="Hiragino Kaku Gothic Pro W3" panose="020B0300000000000000" pitchFamily="34" charset="-128"/>
              </a:rPr>
              <a:t>実世界のデータ及び合成データによる実験により有効性を確認</a:t>
            </a:r>
            <a:endParaRPr kumimoji="1" lang="en-US" altLang="ja-JP" sz="2100" dirty="0">
              <a:latin typeface="Hiragino Kaku Gothic Pro W3" panose="020B0300000000000000" pitchFamily="34" charset="-128"/>
              <a:ea typeface="Hiragino Kaku Gothic Pro W3" panose="020B0300000000000000" pitchFamily="34" charset="-128"/>
            </a:endParaRPr>
          </a:p>
          <a:p>
            <a:pPr>
              <a:lnSpc>
                <a:spcPct val="150000"/>
              </a:lnSpc>
            </a:pPr>
            <a:r>
              <a:rPr lang="ja-JP" altLang="en-US" sz="2500">
                <a:latin typeface="Hiragino Kaku Gothic Pro W3" panose="020B0300000000000000" pitchFamily="34" charset="-128"/>
                <a:ea typeface="Hiragino Kaku Gothic Pro W3" panose="020B0300000000000000" pitchFamily="34" charset="-128"/>
              </a:rPr>
              <a:t>今後の課題</a:t>
            </a:r>
            <a:endParaRPr lang="en-US" altLang="ja-JP" sz="25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kumimoji="1" lang="en-US" altLang="ja-JP" sz="2100" dirty="0">
                <a:latin typeface="Hiragino Kaku Gothic Pro W3" panose="020B0300000000000000" pitchFamily="34" charset="-128"/>
                <a:ea typeface="Hiragino Kaku Gothic Pro W3" panose="020B0300000000000000" pitchFamily="34" charset="-128"/>
              </a:rPr>
              <a:t>Actor-Critic</a:t>
            </a:r>
            <a:r>
              <a:rPr kumimoji="1" lang="ja-JP" altLang="en-US" sz="2100">
                <a:latin typeface="Hiragino Kaku Gothic Pro W3" panose="020B0300000000000000" pitchFamily="34" charset="-128"/>
                <a:ea typeface="Hiragino Kaku Gothic Pro W3" panose="020B0300000000000000" pitchFamily="34" charset="-128"/>
              </a:rPr>
              <a:t>や</a:t>
            </a:r>
            <a:r>
              <a:rPr kumimoji="1" lang="en-US" altLang="ja-JP" sz="2100" dirty="0">
                <a:latin typeface="Hiragino Kaku Gothic Pro W3" panose="020B0300000000000000" pitchFamily="34" charset="-128"/>
                <a:ea typeface="Hiragino Kaku Gothic Pro W3" panose="020B0300000000000000" pitchFamily="34" charset="-128"/>
              </a:rPr>
              <a:t>R-GCN</a:t>
            </a:r>
            <a:r>
              <a:rPr lang="ja-JP" altLang="en-US" sz="2100">
                <a:latin typeface="Hiragino Kaku Gothic Pro W3" panose="020B0300000000000000" pitchFamily="34" charset="-128"/>
                <a:ea typeface="Hiragino Kaku Gothic Pro W3" panose="020B0300000000000000" pitchFamily="34" charset="-128"/>
              </a:rPr>
              <a:t>をより性能の良い最先端の手法に置き換え</a:t>
            </a:r>
            <a:endParaRPr lang="en-US" altLang="ja-JP" sz="21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lang="ja-JP" altLang="en-US" sz="2100">
                <a:latin typeface="Hiragino Kaku Gothic Pro W3" panose="020B0300000000000000" pitchFamily="34" charset="-128"/>
                <a:ea typeface="Hiragino Kaku Gothic Pro W3" panose="020B0300000000000000" pitchFamily="34" charset="-128"/>
              </a:rPr>
              <a:t>求職者のログイン率や求人の締切が違うなど</a:t>
            </a:r>
            <a:r>
              <a:rPr kumimoji="1" lang="ja-JP" altLang="en-US" sz="2100">
                <a:latin typeface="Hiragino Kaku Gothic Pro W3" panose="020B0300000000000000" pitchFamily="34" charset="-128"/>
                <a:ea typeface="Hiragino Kaku Gothic Pro W3" panose="020B0300000000000000" pitchFamily="34" charset="-128"/>
              </a:rPr>
              <a:t>シミュレーション環境</a:t>
            </a:r>
            <a:r>
              <a:rPr lang="ja-JP" altLang="en-US" sz="2100">
                <a:latin typeface="Hiragino Kaku Gothic Pro W3" panose="020B0300000000000000" pitchFamily="34" charset="-128"/>
                <a:ea typeface="Hiragino Kaku Gothic Pro W3" panose="020B0300000000000000" pitchFamily="34" charset="-128"/>
              </a:rPr>
              <a:t>（</a:t>
            </a:r>
            <a:r>
              <a:rPr lang="en-US" altLang="ja-JP" sz="2100" dirty="0">
                <a:latin typeface="Hiragino Kaku Gothic Pro W3" panose="020B0300000000000000" pitchFamily="34" charset="-128"/>
                <a:ea typeface="Hiragino Kaku Gothic Pro W3" panose="020B0300000000000000" pitchFamily="34" charset="-128"/>
              </a:rPr>
              <a:t>MDP</a:t>
            </a:r>
            <a:r>
              <a:rPr lang="ja-JP" altLang="en-US" sz="2100">
                <a:latin typeface="Hiragino Kaku Gothic Pro W3" panose="020B0300000000000000" pitchFamily="34" charset="-128"/>
                <a:ea typeface="Hiragino Kaku Gothic Pro W3" panose="020B0300000000000000" pitchFamily="34" charset="-128"/>
              </a:rPr>
              <a:t>）をより現実的な設定に改良して実験・オンライン</a:t>
            </a:r>
            <a:r>
              <a:rPr lang="en-US" altLang="ja-JP" sz="2100" dirty="0">
                <a:latin typeface="Hiragino Kaku Gothic Pro W3" panose="020B0300000000000000" pitchFamily="34" charset="-128"/>
                <a:ea typeface="Hiragino Kaku Gothic Pro W3" panose="020B0300000000000000" pitchFamily="34" charset="-128"/>
              </a:rPr>
              <a:t>A/B</a:t>
            </a:r>
            <a:r>
              <a:rPr lang="ja-JP" altLang="en-US" sz="2100">
                <a:latin typeface="Hiragino Kaku Gothic Pro W3" panose="020B0300000000000000" pitchFamily="34" charset="-128"/>
                <a:ea typeface="Hiragino Kaku Gothic Pro W3" panose="020B0300000000000000" pitchFamily="34" charset="-128"/>
              </a:rPr>
              <a:t>実験で評価</a:t>
            </a:r>
            <a:endParaRPr lang="en-US" altLang="ja-JP" sz="21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kumimoji="1" lang="ja-JP" altLang="en-US" sz="2100">
                <a:latin typeface="Hiragino Kaku Gothic Pro W3" panose="020B0300000000000000" pitchFamily="34" charset="-128"/>
                <a:ea typeface="Hiragino Kaku Gothic Pro W3" panose="020B0300000000000000" pitchFamily="34" charset="-128"/>
              </a:rPr>
              <a:t>社会実装に向けた、スケーラビリティや推定時間に関する改善</a:t>
            </a:r>
            <a:endParaRPr kumimoji="1" lang="en-US" altLang="ja-JP" sz="21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kumimoji="1" lang="ja-JP" altLang="en-US" sz="2100">
                <a:latin typeface="Hiragino Kaku Gothic Pro W3" panose="020B0300000000000000" pitchFamily="34" charset="-128"/>
                <a:ea typeface="Hiragino Kaku Gothic Pro W3" panose="020B0300000000000000" pitchFamily="34" charset="-128"/>
              </a:rPr>
              <a:t>ジョブマッチング以外のマッチング市場におけるデータセットで検証</a:t>
            </a:r>
            <a:endParaRPr kumimoji="1" lang="en-US" altLang="ja-JP" sz="2100" dirty="0">
              <a:latin typeface="Hiragino Kaku Gothic Pro W3" panose="020B0300000000000000" pitchFamily="34" charset="-128"/>
              <a:ea typeface="Hiragino Kaku Gothic Pro W3" panose="020B0300000000000000" pitchFamily="34" charset="-128"/>
            </a:endParaRPr>
          </a:p>
        </p:txBody>
      </p:sp>
      <p:cxnSp>
        <p:nvCxnSpPr>
          <p:cNvPr id="5" name="直線コネクタ 4">
            <a:extLst>
              <a:ext uri="{FF2B5EF4-FFF2-40B4-BE49-F238E27FC236}">
                <a16:creationId xmlns:a16="http://schemas.microsoft.com/office/drawing/2014/main" id="{3E86C13F-9470-1A01-8D63-E112EEF92394}"/>
              </a:ext>
            </a:extLst>
          </p:cNvPr>
          <p:cNvCxnSpPr>
            <a:cxnSpLocks/>
          </p:cNvCxnSpPr>
          <p:nvPr/>
        </p:nvCxnSpPr>
        <p:spPr>
          <a:xfrm>
            <a:off x="508001" y="1075267"/>
            <a:ext cx="11095564"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F1AC5C26-27D3-0EC4-8F33-622D84CE5A87}"/>
              </a:ext>
            </a:extLst>
          </p:cNvPr>
          <p:cNvSpPr>
            <a:spLocks noGrp="1"/>
          </p:cNvSpPr>
          <p:nvPr>
            <p:ph type="sldNum" sz="quarter" idx="12"/>
          </p:nvPr>
        </p:nvSpPr>
        <p:spPr/>
        <p:txBody>
          <a:bodyPr/>
          <a:lstStyle/>
          <a:p>
            <a:fld id="{84A7A7E2-47CA-F646-A4E8-D7F4BB3B5D6A}" type="slidenum">
              <a:rPr kumimoji="1" lang="ja-JP" altLang="en-US" smtClean="0"/>
              <a:t>16</a:t>
            </a:fld>
            <a:endParaRPr kumimoji="1" lang="ja-JP" altLang="en-US"/>
          </a:p>
        </p:txBody>
      </p:sp>
    </p:spTree>
    <p:extLst>
      <p:ext uri="{BB962C8B-B14F-4D97-AF65-F5344CB8AC3E}">
        <p14:creationId xmlns:p14="http://schemas.microsoft.com/office/powerpoint/2010/main" val="261935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F6965F-3B6C-1F6C-2383-6453B5145C94}"/>
              </a:ext>
            </a:extLst>
          </p:cNvPr>
          <p:cNvSpPr>
            <a:spLocks noGrp="1"/>
          </p:cNvSpPr>
          <p:nvPr>
            <p:ph type="title"/>
          </p:nvPr>
        </p:nvSpPr>
        <p:spPr>
          <a:xfrm>
            <a:off x="508001" y="179919"/>
            <a:ext cx="11095564" cy="862542"/>
          </a:xfrm>
        </p:spPr>
        <p:txBody>
          <a:bodyPr>
            <a:normAutofit/>
          </a:bodyPr>
          <a:lstStyle/>
          <a:p>
            <a:r>
              <a:rPr lang="en-US" altLang="ja-JP" sz="3000" dirty="0">
                <a:latin typeface="Hiragino Kaku Gothic Pro W3" panose="020B0300000000000000" pitchFamily="34" charset="-128"/>
                <a:ea typeface="Hiragino Kaku Gothic Pro W3" panose="020B0300000000000000" pitchFamily="34" charset="-128"/>
              </a:rPr>
              <a:t>6. </a:t>
            </a:r>
            <a:r>
              <a:rPr lang="ja-JP" altLang="en-US" sz="3000">
                <a:latin typeface="Hiragino Kaku Gothic Pro W3" panose="020B0300000000000000" pitchFamily="34" charset="-128"/>
                <a:ea typeface="Hiragino Kaku Gothic Pro W3" panose="020B0300000000000000" pitchFamily="34" charset="-128"/>
              </a:rPr>
              <a:t>謝辞</a:t>
            </a:r>
            <a:endParaRPr kumimoji="1" lang="ja-JP" altLang="en-US" sz="3000">
              <a:latin typeface="Hiragino Kaku Gothic Pro W3" panose="020B0300000000000000" pitchFamily="34" charset="-128"/>
              <a:ea typeface="Hiragino Kaku Gothic Pro W3" panose="020B0300000000000000" pitchFamily="34" charset="-128"/>
            </a:endParaRPr>
          </a:p>
        </p:txBody>
      </p:sp>
      <p:sp>
        <p:nvSpPr>
          <p:cNvPr id="3" name="コンテンツ プレースホルダー 2">
            <a:extLst>
              <a:ext uri="{FF2B5EF4-FFF2-40B4-BE49-F238E27FC236}">
                <a16:creationId xmlns:a16="http://schemas.microsoft.com/office/drawing/2014/main" id="{752BCFCF-907E-CB53-F514-DF5B79599B9D}"/>
              </a:ext>
            </a:extLst>
          </p:cNvPr>
          <p:cNvSpPr>
            <a:spLocks noGrp="1"/>
          </p:cNvSpPr>
          <p:nvPr>
            <p:ph idx="1"/>
          </p:nvPr>
        </p:nvSpPr>
        <p:spPr>
          <a:xfrm>
            <a:off x="548218" y="1108074"/>
            <a:ext cx="11055348" cy="5165403"/>
          </a:xfrm>
        </p:spPr>
        <p:txBody>
          <a:bodyPr>
            <a:noAutofit/>
          </a:bodyPr>
          <a:lstStyle/>
          <a:p>
            <a:pPr>
              <a:lnSpc>
                <a:spcPct val="150000"/>
              </a:lnSpc>
            </a:pPr>
            <a:r>
              <a:rPr lang="en" altLang="ja-JP" sz="2400" b="0" dirty="0">
                <a:effectLst/>
                <a:latin typeface="Hiragino Kaku Gothic Pro W3" panose="020B0300000000000000" pitchFamily="34" charset="-128"/>
                <a:ea typeface="Hiragino Kaku Gothic Pro W3" panose="020B0300000000000000" pitchFamily="34" charset="-128"/>
              </a:rPr>
              <a:t>This work is supported by "Joint Usage/Research Center for Interdisciplinary Large-scale Information Infrastructures (JHPCN)" and "High Performance Computing Infrastructure (HPCI)" in Japan (Project ID: jh221002).</a:t>
            </a:r>
          </a:p>
          <a:p>
            <a:pPr>
              <a:lnSpc>
                <a:spcPct val="150000"/>
              </a:lnSpc>
            </a:pPr>
            <a:r>
              <a:rPr lang="en" altLang="ja-JP" sz="2400" b="0" dirty="0">
                <a:effectLst/>
                <a:latin typeface="Hiragino Kaku Gothic Pro W3" panose="020B0300000000000000" pitchFamily="34" charset="-128"/>
                <a:ea typeface="Hiragino Kaku Gothic Pro W3" panose="020B0300000000000000" pitchFamily="34" charset="-128"/>
              </a:rPr>
              <a:t>In addition, this work was supported by JSPS KAKENHI Grant Numbers JP21K17749, JP21K21280, JP23H03408, JP22K17899.</a:t>
            </a:r>
          </a:p>
          <a:p>
            <a:pPr>
              <a:lnSpc>
                <a:spcPct val="150000"/>
              </a:lnSpc>
            </a:pPr>
            <a:r>
              <a:rPr lang="en" altLang="ja-JP" sz="2400" b="0" dirty="0">
                <a:effectLst/>
                <a:latin typeface="Hiragino Kaku Gothic Pro W3" panose="020B0300000000000000" pitchFamily="34" charset="-128"/>
                <a:ea typeface="Hiragino Kaku Gothic Pro W3" panose="020B0300000000000000" pitchFamily="34" charset="-128"/>
              </a:rPr>
              <a:t>We would also like to express our sincere gratitude to SMS Co., Ltd. (SMS) for providing the data essential for our study. </a:t>
            </a:r>
          </a:p>
        </p:txBody>
      </p:sp>
      <p:cxnSp>
        <p:nvCxnSpPr>
          <p:cNvPr id="5" name="直線コネクタ 4">
            <a:extLst>
              <a:ext uri="{FF2B5EF4-FFF2-40B4-BE49-F238E27FC236}">
                <a16:creationId xmlns:a16="http://schemas.microsoft.com/office/drawing/2014/main" id="{3E86C13F-9470-1A01-8D63-E112EEF92394}"/>
              </a:ext>
            </a:extLst>
          </p:cNvPr>
          <p:cNvCxnSpPr>
            <a:cxnSpLocks/>
          </p:cNvCxnSpPr>
          <p:nvPr/>
        </p:nvCxnSpPr>
        <p:spPr>
          <a:xfrm>
            <a:off x="508001" y="1075267"/>
            <a:ext cx="11095564"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871126C9-C76F-A0FF-4CE1-796635C1FFA9}"/>
              </a:ext>
            </a:extLst>
          </p:cNvPr>
          <p:cNvSpPr>
            <a:spLocks noGrp="1"/>
          </p:cNvSpPr>
          <p:nvPr>
            <p:ph type="sldNum" sz="quarter" idx="12"/>
          </p:nvPr>
        </p:nvSpPr>
        <p:spPr/>
        <p:txBody>
          <a:bodyPr/>
          <a:lstStyle/>
          <a:p>
            <a:fld id="{84A7A7E2-47CA-F646-A4E8-D7F4BB3B5D6A}" type="slidenum">
              <a:rPr kumimoji="1" lang="ja-JP" altLang="en-US" smtClean="0"/>
              <a:t>17</a:t>
            </a:fld>
            <a:endParaRPr kumimoji="1" lang="ja-JP" altLang="en-US"/>
          </a:p>
        </p:txBody>
      </p:sp>
    </p:spTree>
    <p:extLst>
      <p:ext uri="{BB962C8B-B14F-4D97-AF65-F5344CB8AC3E}">
        <p14:creationId xmlns:p14="http://schemas.microsoft.com/office/powerpoint/2010/main" val="4218704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F6965F-3B6C-1F6C-2383-6453B5145C94}"/>
              </a:ext>
            </a:extLst>
          </p:cNvPr>
          <p:cNvSpPr>
            <a:spLocks noGrp="1"/>
          </p:cNvSpPr>
          <p:nvPr>
            <p:ph type="title"/>
          </p:nvPr>
        </p:nvSpPr>
        <p:spPr>
          <a:xfrm>
            <a:off x="508001" y="179919"/>
            <a:ext cx="11095564" cy="862542"/>
          </a:xfrm>
        </p:spPr>
        <p:txBody>
          <a:bodyPr>
            <a:normAutofit/>
          </a:bodyPr>
          <a:lstStyle/>
          <a:p>
            <a:r>
              <a:rPr lang="en-US" altLang="ja-JP" sz="3000" dirty="0">
                <a:latin typeface="Hiragino Kaku Gothic Pro W3" panose="020B0300000000000000" pitchFamily="34" charset="-128"/>
                <a:ea typeface="Hiragino Kaku Gothic Pro W3" panose="020B0300000000000000" pitchFamily="34" charset="-128"/>
              </a:rPr>
              <a:t>7. </a:t>
            </a:r>
            <a:r>
              <a:rPr lang="ja-JP" altLang="en-US" sz="3000">
                <a:latin typeface="Hiragino Kaku Gothic Pro W3" panose="020B0300000000000000" pitchFamily="34" charset="-128"/>
                <a:ea typeface="Hiragino Kaku Gothic Pro W3" panose="020B0300000000000000" pitchFamily="34" charset="-128"/>
              </a:rPr>
              <a:t>対外発表</a:t>
            </a:r>
            <a:endParaRPr kumimoji="1" lang="ja-JP" altLang="en-US" sz="3000">
              <a:latin typeface="Hiragino Kaku Gothic Pro W3" panose="020B0300000000000000" pitchFamily="34" charset="-128"/>
              <a:ea typeface="Hiragino Kaku Gothic Pro W3" panose="020B0300000000000000" pitchFamily="34" charset="-128"/>
            </a:endParaRPr>
          </a:p>
        </p:txBody>
      </p:sp>
      <p:sp>
        <p:nvSpPr>
          <p:cNvPr id="3" name="コンテンツ プレースホルダー 2">
            <a:extLst>
              <a:ext uri="{FF2B5EF4-FFF2-40B4-BE49-F238E27FC236}">
                <a16:creationId xmlns:a16="http://schemas.microsoft.com/office/drawing/2014/main" id="{752BCFCF-907E-CB53-F514-DF5B79599B9D}"/>
              </a:ext>
            </a:extLst>
          </p:cNvPr>
          <p:cNvSpPr>
            <a:spLocks noGrp="1"/>
          </p:cNvSpPr>
          <p:nvPr>
            <p:ph idx="1"/>
          </p:nvPr>
        </p:nvSpPr>
        <p:spPr>
          <a:xfrm>
            <a:off x="548218" y="1108074"/>
            <a:ext cx="11055348" cy="5165403"/>
          </a:xfrm>
        </p:spPr>
        <p:txBody>
          <a:bodyPr>
            <a:noAutofit/>
          </a:bodyPr>
          <a:lstStyle/>
          <a:p>
            <a:pPr>
              <a:lnSpc>
                <a:spcPct val="150000"/>
              </a:lnSpc>
            </a:pPr>
            <a:r>
              <a:rPr lang="ja-JP" altLang="en-US" sz="2000" u="sng">
                <a:effectLst/>
                <a:latin typeface="Hiragino Kaku Gothic Pro W3" panose="020B0300000000000000" pitchFamily="34" charset="-128"/>
                <a:ea typeface="Hiragino Kaku Gothic Pro W3" panose="020B0300000000000000" pitchFamily="34" charset="-128"/>
              </a:rPr>
              <a:t>脇 聡志</a:t>
            </a:r>
            <a:r>
              <a:rPr lang="en-US" altLang="ja-JP" sz="2000" b="0" dirty="0">
                <a:effectLst/>
                <a:latin typeface="Hiragino Kaku Gothic Pro W3" panose="020B0300000000000000" pitchFamily="34" charset="-128"/>
                <a:ea typeface="Hiragino Kaku Gothic Pro W3" panose="020B0300000000000000" pitchFamily="34" charset="-128"/>
              </a:rPr>
              <a:t>, </a:t>
            </a:r>
            <a:r>
              <a:rPr lang="ja-JP" altLang="en-US" sz="2000" b="0">
                <a:effectLst/>
                <a:latin typeface="Hiragino Kaku Gothic Pro W3" panose="020B0300000000000000" pitchFamily="34" charset="-128"/>
                <a:ea typeface="Hiragino Kaku Gothic Pro W3" panose="020B0300000000000000" pitchFamily="34" charset="-128"/>
              </a:rPr>
              <a:t>鈴村 豊太郎</a:t>
            </a:r>
            <a:r>
              <a:rPr lang="en-US" altLang="ja-JP" sz="2000" b="0" dirty="0">
                <a:effectLst/>
                <a:latin typeface="Hiragino Kaku Gothic Pro W3" panose="020B0300000000000000" pitchFamily="34" charset="-128"/>
                <a:ea typeface="Hiragino Kaku Gothic Pro W3" panose="020B0300000000000000" pitchFamily="34" charset="-128"/>
              </a:rPr>
              <a:t>, </a:t>
            </a:r>
            <a:r>
              <a:rPr lang="ja-JP" altLang="en-US" sz="2000" b="0">
                <a:effectLst/>
                <a:latin typeface="Hiragino Kaku Gothic Pro W3" panose="020B0300000000000000" pitchFamily="34" charset="-128"/>
                <a:ea typeface="Hiragino Kaku Gothic Pro W3" panose="020B0300000000000000" pitchFamily="34" charset="-128"/>
              </a:rPr>
              <a:t>金刺 宏樹</a:t>
            </a:r>
            <a:r>
              <a:rPr lang="en-US" altLang="ja-JP" sz="2000" b="0" dirty="0">
                <a:effectLst/>
                <a:latin typeface="Hiragino Kaku Gothic Pro W3" panose="020B0300000000000000" pitchFamily="34" charset="-128"/>
                <a:ea typeface="Hiragino Kaku Gothic Pro W3" panose="020B0300000000000000" pitchFamily="34" charset="-128"/>
              </a:rPr>
              <a:t>, </a:t>
            </a:r>
            <a:r>
              <a:rPr lang="ja-JP" altLang="en-US" sz="2000" b="0">
                <a:effectLst/>
                <a:latin typeface="Hiragino Kaku Gothic Pro W3" panose="020B0300000000000000" pitchFamily="34" charset="-128"/>
                <a:ea typeface="Hiragino Kaku Gothic Pro W3" panose="020B0300000000000000" pitchFamily="34" charset="-128"/>
              </a:rPr>
              <a:t>華井 雅俊 </a:t>
            </a:r>
            <a:r>
              <a:rPr lang="en" altLang="ja-JP" sz="2000" b="0" dirty="0">
                <a:effectLst/>
                <a:latin typeface="Hiragino Kaku Gothic Pro W3" panose="020B0300000000000000" pitchFamily="34" charset="-128"/>
                <a:ea typeface="Hiragino Kaku Gothic Pro W3" panose="020B0300000000000000" pitchFamily="34" charset="-128"/>
              </a:rPr>
              <a:t>and </a:t>
            </a:r>
            <a:r>
              <a:rPr lang="ja-JP" altLang="en-US" sz="2000" b="0">
                <a:effectLst/>
                <a:latin typeface="Hiragino Kaku Gothic Pro W3" panose="020B0300000000000000" pitchFamily="34" charset="-128"/>
                <a:ea typeface="Hiragino Kaku Gothic Pro W3" panose="020B0300000000000000" pitchFamily="34" charset="-128"/>
              </a:rPr>
              <a:t>小林 秀</a:t>
            </a:r>
            <a:r>
              <a:rPr lang="en-US" altLang="ja-JP" sz="2000" b="0" dirty="0">
                <a:effectLst/>
                <a:latin typeface="Hiragino Kaku Gothic Pro W3" panose="020B0300000000000000" pitchFamily="34" charset="-128"/>
                <a:ea typeface="Hiragino Kaku Gothic Pro W3" panose="020B0300000000000000" pitchFamily="34" charset="-128"/>
              </a:rPr>
              <a:t>. </a:t>
            </a:r>
            <a:r>
              <a:rPr lang="ja-JP" altLang="en-US" sz="2000" b="0">
                <a:effectLst/>
                <a:latin typeface="Hiragino Kaku Gothic Pro W3" panose="020B0300000000000000" pitchFamily="34" charset="-128"/>
                <a:ea typeface="Hiragino Kaku Gothic Pro W3" panose="020B0300000000000000" pitchFamily="34" charset="-128"/>
              </a:rPr>
              <a:t>強化学習によるマッチング数を最大化するジョブ推薦システム</a:t>
            </a:r>
            <a:r>
              <a:rPr lang="en-US" altLang="ja-JP" sz="2000" b="0" dirty="0">
                <a:effectLst/>
                <a:latin typeface="Hiragino Kaku Gothic Pro W3" panose="020B0300000000000000" pitchFamily="34" charset="-128"/>
                <a:ea typeface="Hiragino Kaku Gothic Pro W3" panose="020B0300000000000000" pitchFamily="34" charset="-128"/>
              </a:rPr>
              <a:t>. 2023</a:t>
            </a:r>
            <a:r>
              <a:rPr lang="ja-JP" altLang="en-US" sz="2000" b="0">
                <a:effectLst/>
                <a:latin typeface="Hiragino Kaku Gothic Pro W3" panose="020B0300000000000000" pitchFamily="34" charset="-128"/>
                <a:ea typeface="Hiragino Kaku Gothic Pro W3" panose="020B0300000000000000" pitchFamily="34" charset="-128"/>
              </a:rPr>
              <a:t>年度人工知能学会全国大会</a:t>
            </a:r>
            <a:r>
              <a:rPr lang="en-US" altLang="ja-JP" sz="2000" b="0" dirty="0">
                <a:effectLst/>
                <a:latin typeface="Hiragino Kaku Gothic Pro W3" panose="020B0300000000000000" pitchFamily="34" charset="-128"/>
                <a:ea typeface="Hiragino Kaku Gothic Pro W3" panose="020B0300000000000000" pitchFamily="34" charset="-128"/>
              </a:rPr>
              <a:t>. 2023.</a:t>
            </a:r>
          </a:p>
          <a:p>
            <a:pPr>
              <a:lnSpc>
                <a:spcPct val="150000"/>
              </a:lnSpc>
            </a:pPr>
            <a:r>
              <a:rPr lang="en" altLang="ja-JP" sz="2000" u="sng" dirty="0">
                <a:effectLst/>
                <a:latin typeface="Hiragino Kaku Gothic Pro W3" panose="020B0300000000000000" pitchFamily="34" charset="-128"/>
                <a:ea typeface="Hiragino Kaku Gothic Pro W3" panose="020B0300000000000000" pitchFamily="34" charset="-128"/>
              </a:rPr>
              <a:t>Satoshi </a:t>
            </a:r>
            <a:r>
              <a:rPr lang="en" altLang="ja-JP" sz="2000" u="sng" dirty="0" err="1">
                <a:effectLst/>
                <a:latin typeface="Hiragino Kaku Gothic Pro W3" panose="020B0300000000000000" pitchFamily="34" charset="-128"/>
                <a:ea typeface="Hiragino Kaku Gothic Pro W3" panose="020B0300000000000000" pitchFamily="34" charset="-128"/>
              </a:rPr>
              <a:t>Waki</a:t>
            </a:r>
            <a:r>
              <a:rPr lang="en" altLang="ja-JP" sz="2000" b="0" dirty="0">
                <a:effectLst/>
                <a:latin typeface="Hiragino Kaku Gothic Pro W3" panose="020B0300000000000000" pitchFamily="34" charset="-128"/>
                <a:ea typeface="Hiragino Kaku Gothic Pro W3" panose="020B0300000000000000" pitchFamily="34" charset="-128"/>
              </a:rPr>
              <a:t>, </a:t>
            </a:r>
            <a:r>
              <a:rPr lang="en" altLang="ja-JP" sz="2000" b="0" dirty="0" err="1">
                <a:effectLst/>
                <a:latin typeface="Hiragino Kaku Gothic Pro W3" panose="020B0300000000000000" pitchFamily="34" charset="-128"/>
                <a:ea typeface="Hiragino Kaku Gothic Pro W3" panose="020B0300000000000000" pitchFamily="34" charset="-128"/>
              </a:rPr>
              <a:t>Toyotaro</a:t>
            </a:r>
            <a:r>
              <a:rPr lang="en" altLang="ja-JP" sz="2000" b="0" dirty="0">
                <a:effectLst/>
                <a:latin typeface="Hiragino Kaku Gothic Pro W3" panose="020B0300000000000000" pitchFamily="34" charset="-128"/>
                <a:ea typeface="Hiragino Kaku Gothic Pro W3" panose="020B0300000000000000" pitchFamily="34" charset="-128"/>
              </a:rPr>
              <a:t> </a:t>
            </a:r>
            <a:r>
              <a:rPr lang="en" altLang="ja-JP" sz="2000" b="0" dirty="0" err="1">
                <a:effectLst/>
                <a:latin typeface="Hiragino Kaku Gothic Pro W3" panose="020B0300000000000000" pitchFamily="34" charset="-128"/>
                <a:ea typeface="Hiragino Kaku Gothic Pro W3" panose="020B0300000000000000" pitchFamily="34" charset="-128"/>
              </a:rPr>
              <a:t>Suzumura</a:t>
            </a:r>
            <a:r>
              <a:rPr lang="en" altLang="ja-JP" sz="2000" b="0" dirty="0">
                <a:effectLst/>
                <a:latin typeface="Hiragino Kaku Gothic Pro W3" panose="020B0300000000000000" pitchFamily="34" charset="-128"/>
                <a:ea typeface="Hiragino Kaku Gothic Pro W3" panose="020B0300000000000000" pitchFamily="34" charset="-128"/>
              </a:rPr>
              <a:t>, and Hiroki </a:t>
            </a:r>
            <a:r>
              <a:rPr lang="en" altLang="ja-JP" sz="2000" b="0" dirty="0" err="1">
                <a:effectLst/>
                <a:latin typeface="Hiragino Kaku Gothic Pro W3" panose="020B0300000000000000" pitchFamily="34" charset="-128"/>
                <a:ea typeface="Hiragino Kaku Gothic Pro W3" panose="020B0300000000000000" pitchFamily="34" charset="-128"/>
              </a:rPr>
              <a:t>Kanezashi</a:t>
            </a:r>
            <a:r>
              <a:rPr lang="en" altLang="ja-JP" sz="2000" b="0" dirty="0">
                <a:effectLst/>
                <a:latin typeface="Hiragino Kaku Gothic Pro W3" panose="020B0300000000000000" pitchFamily="34" charset="-128"/>
                <a:ea typeface="Hiragino Kaku Gothic Pro W3" panose="020B0300000000000000" pitchFamily="34" charset="-128"/>
              </a:rPr>
              <a:t>. Optimizing Matching Markets with Graph Neural Networks and Reinforcement Learning. AAAI-24 Workshop on Recommendation Ecosystems. 2024.</a:t>
            </a:r>
          </a:p>
          <a:p>
            <a:pPr>
              <a:lnSpc>
                <a:spcPct val="150000"/>
              </a:lnSpc>
            </a:pPr>
            <a:r>
              <a:rPr lang="en" altLang="ja-JP" sz="2000" b="0" u="sng" dirty="0">
                <a:effectLst/>
                <a:latin typeface="Hiragino Kaku Gothic Pro W3" panose="020B0300000000000000" pitchFamily="34" charset="-128"/>
                <a:ea typeface="Hiragino Kaku Gothic Pro W3" panose="020B0300000000000000" pitchFamily="34" charset="-128"/>
              </a:rPr>
              <a:t>Satoshi </a:t>
            </a:r>
            <a:r>
              <a:rPr lang="en" altLang="ja-JP" sz="2000" b="0" u="sng" dirty="0" err="1">
                <a:effectLst/>
                <a:latin typeface="Hiragino Kaku Gothic Pro W3" panose="020B0300000000000000" pitchFamily="34" charset="-128"/>
                <a:ea typeface="Hiragino Kaku Gothic Pro W3" panose="020B0300000000000000" pitchFamily="34" charset="-128"/>
              </a:rPr>
              <a:t>Waki</a:t>
            </a:r>
            <a:r>
              <a:rPr lang="en" altLang="ja-JP" sz="2000" b="0" dirty="0">
                <a:effectLst/>
                <a:latin typeface="Hiragino Kaku Gothic Pro W3" panose="020B0300000000000000" pitchFamily="34" charset="-128"/>
                <a:ea typeface="Hiragino Kaku Gothic Pro W3" panose="020B0300000000000000" pitchFamily="34" charset="-128"/>
              </a:rPr>
              <a:t> and </a:t>
            </a:r>
            <a:r>
              <a:rPr lang="en" altLang="ja-JP" sz="2000" b="0" dirty="0" err="1">
                <a:effectLst/>
                <a:latin typeface="Hiragino Kaku Gothic Pro W3" panose="020B0300000000000000" pitchFamily="34" charset="-128"/>
                <a:ea typeface="Hiragino Kaku Gothic Pro W3" panose="020B0300000000000000" pitchFamily="34" charset="-128"/>
              </a:rPr>
              <a:t>Toyotaro</a:t>
            </a:r>
            <a:r>
              <a:rPr lang="en" altLang="ja-JP" sz="2000" b="0" dirty="0">
                <a:effectLst/>
                <a:latin typeface="Hiragino Kaku Gothic Pro W3" panose="020B0300000000000000" pitchFamily="34" charset="-128"/>
                <a:ea typeface="Hiragino Kaku Gothic Pro W3" panose="020B0300000000000000" pitchFamily="34" charset="-128"/>
              </a:rPr>
              <a:t> </a:t>
            </a:r>
            <a:r>
              <a:rPr lang="en" altLang="ja-JP" sz="2000" b="0" dirty="0" err="1">
                <a:effectLst/>
                <a:latin typeface="Hiragino Kaku Gothic Pro W3" panose="020B0300000000000000" pitchFamily="34" charset="-128"/>
                <a:ea typeface="Hiragino Kaku Gothic Pro W3" panose="020B0300000000000000" pitchFamily="34" charset="-128"/>
              </a:rPr>
              <a:t>Suzumura</a:t>
            </a:r>
            <a:r>
              <a:rPr lang="en" altLang="ja-JP" sz="2000" b="0" dirty="0">
                <a:effectLst/>
                <a:latin typeface="Hiragino Kaku Gothic Pro W3" panose="020B0300000000000000" pitchFamily="34" charset="-128"/>
                <a:ea typeface="Hiragino Kaku Gothic Pro W3" panose="020B0300000000000000" pitchFamily="34" charset="-128"/>
              </a:rPr>
              <a:t>. Reciprocal Recommendation with Reinforcement Learning and Graph Neural Networks. In the Proceedings of the The 47th International ACM SIGIR Conference on Research and Development in Information Retrieval. (Submitted)</a:t>
            </a:r>
          </a:p>
          <a:p>
            <a:pPr>
              <a:lnSpc>
                <a:spcPct val="150000"/>
              </a:lnSpc>
            </a:pPr>
            <a:endParaRPr kumimoji="1" lang="en-US" altLang="ja-JP" sz="2000" dirty="0">
              <a:latin typeface="Hiragino Kaku Gothic Pro W3" panose="020B0300000000000000" pitchFamily="34" charset="-128"/>
              <a:ea typeface="Hiragino Kaku Gothic Pro W3" panose="020B0300000000000000" pitchFamily="34" charset="-128"/>
            </a:endParaRPr>
          </a:p>
        </p:txBody>
      </p:sp>
      <p:cxnSp>
        <p:nvCxnSpPr>
          <p:cNvPr id="5" name="直線コネクタ 4">
            <a:extLst>
              <a:ext uri="{FF2B5EF4-FFF2-40B4-BE49-F238E27FC236}">
                <a16:creationId xmlns:a16="http://schemas.microsoft.com/office/drawing/2014/main" id="{3E86C13F-9470-1A01-8D63-E112EEF92394}"/>
              </a:ext>
            </a:extLst>
          </p:cNvPr>
          <p:cNvCxnSpPr>
            <a:cxnSpLocks/>
          </p:cNvCxnSpPr>
          <p:nvPr/>
        </p:nvCxnSpPr>
        <p:spPr>
          <a:xfrm>
            <a:off x="508001" y="1075267"/>
            <a:ext cx="11095564"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F5D397C1-E1F9-DD9A-BDFF-7D0C6B817C9C}"/>
              </a:ext>
            </a:extLst>
          </p:cNvPr>
          <p:cNvSpPr>
            <a:spLocks noGrp="1"/>
          </p:cNvSpPr>
          <p:nvPr>
            <p:ph type="sldNum" sz="quarter" idx="12"/>
          </p:nvPr>
        </p:nvSpPr>
        <p:spPr/>
        <p:txBody>
          <a:bodyPr/>
          <a:lstStyle/>
          <a:p>
            <a:fld id="{84A7A7E2-47CA-F646-A4E8-D7F4BB3B5D6A}" type="slidenum">
              <a:rPr kumimoji="1" lang="ja-JP" altLang="en-US" smtClean="0"/>
              <a:t>18</a:t>
            </a:fld>
            <a:endParaRPr kumimoji="1" lang="ja-JP" altLang="en-US"/>
          </a:p>
        </p:txBody>
      </p:sp>
    </p:spTree>
    <p:extLst>
      <p:ext uri="{BB962C8B-B14F-4D97-AF65-F5344CB8AC3E}">
        <p14:creationId xmlns:p14="http://schemas.microsoft.com/office/powerpoint/2010/main" val="3961359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F6965F-3B6C-1F6C-2383-6453B5145C94}"/>
              </a:ext>
            </a:extLst>
          </p:cNvPr>
          <p:cNvSpPr>
            <a:spLocks noGrp="1"/>
          </p:cNvSpPr>
          <p:nvPr>
            <p:ph type="title"/>
          </p:nvPr>
        </p:nvSpPr>
        <p:spPr>
          <a:xfrm>
            <a:off x="508001" y="179919"/>
            <a:ext cx="11095564" cy="862542"/>
          </a:xfrm>
        </p:spPr>
        <p:txBody>
          <a:bodyPr>
            <a:normAutofit/>
          </a:bodyPr>
          <a:lstStyle/>
          <a:p>
            <a:r>
              <a:rPr lang="ja-JP" altLang="en-US" sz="3000">
                <a:latin typeface="Hiragino Kaku Gothic Pro W3" panose="020B0300000000000000" pitchFamily="34" charset="-128"/>
                <a:ea typeface="Hiragino Kaku Gothic Pro W3" panose="020B0300000000000000" pitchFamily="34" charset="-128"/>
              </a:rPr>
              <a:t>補足資料（その他の指標での評価）</a:t>
            </a:r>
            <a:endParaRPr kumimoji="1" lang="ja-JP" altLang="en-US" sz="3000">
              <a:latin typeface="Hiragino Kaku Gothic Pro W3" panose="020B0300000000000000" pitchFamily="34" charset="-128"/>
              <a:ea typeface="Hiragino Kaku Gothic Pro W3" panose="020B0300000000000000" pitchFamily="34" charset="-128"/>
            </a:endParaRPr>
          </a:p>
        </p:txBody>
      </p:sp>
      <p:cxnSp>
        <p:nvCxnSpPr>
          <p:cNvPr id="5" name="直線コネクタ 4">
            <a:extLst>
              <a:ext uri="{FF2B5EF4-FFF2-40B4-BE49-F238E27FC236}">
                <a16:creationId xmlns:a16="http://schemas.microsoft.com/office/drawing/2014/main" id="{3E86C13F-9470-1A01-8D63-E112EEF92394}"/>
              </a:ext>
            </a:extLst>
          </p:cNvPr>
          <p:cNvCxnSpPr>
            <a:cxnSpLocks/>
          </p:cNvCxnSpPr>
          <p:nvPr/>
        </p:nvCxnSpPr>
        <p:spPr>
          <a:xfrm>
            <a:off x="508001" y="1075267"/>
            <a:ext cx="11095564"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4" name="図 3">
            <a:extLst>
              <a:ext uri="{FF2B5EF4-FFF2-40B4-BE49-F238E27FC236}">
                <a16:creationId xmlns:a16="http://schemas.microsoft.com/office/drawing/2014/main" id="{1A72777C-FFB8-B548-7FBF-596ABB2341FB}"/>
              </a:ext>
            </a:extLst>
          </p:cNvPr>
          <p:cNvPicPr>
            <a:picLocks noChangeAspect="1"/>
          </p:cNvPicPr>
          <p:nvPr/>
        </p:nvPicPr>
        <p:blipFill>
          <a:blip r:embed="rId3"/>
          <a:stretch>
            <a:fillRect/>
          </a:stretch>
        </p:blipFill>
        <p:spPr>
          <a:xfrm>
            <a:off x="1225767" y="1223719"/>
            <a:ext cx="9740466" cy="5570006"/>
          </a:xfrm>
          <a:prstGeom prst="rect">
            <a:avLst/>
          </a:prstGeom>
        </p:spPr>
      </p:pic>
      <p:sp>
        <p:nvSpPr>
          <p:cNvPr id="6" name="スライド番号プレースホルダー 5">
            <a:extLst>
              <a:ext uri="{FF2B5EF4-FFF2-40B4-BE49-F238E27FC236}">
                <a16:creationId xmlns:a16="http://schemas.microsoft.com/office/drawing/2014/main" id="{388C3515-9A16-4212-F2FA-EEB6E4FA3E53}"/>
              </a:ext>
            </a:extLst>
          </p:cNvPr>
          <p:cNvSpPr>
            <a:spLocks noGrp="1"/>
          </p:cNvSpPr>
          <p:nvPr>
            <p:ph type="sldNum" sz="quarter" idx="12"/>
          </p:nvPr>
        </p:nvSpPr>
        <p:spPr/>
        <p:txBody>
          <a:bodyPr/>
          <a:lstStyle/>
          <a:p>
            <a:fld id="{84A7A7E2-47CA-F646-A4E8-D7F4BB3B5D6A}" type="slidenum">
              <a:rPr kumimoji="1" lang="ja-JP" altLang="en-US" smtClean="0"/>
              <a:t>19</a:t>
            </a:fld>
            <a:endParaRPr kumimoji="1" lang="ja-JP" altLang="en-US"/>
          </a:p>
        </p:txBody>
      </p:sp>
    </p:spTree>
    <p:extLst>
      <p:ext uri="{BB962C8B-B14F-4D97-AF65-F5344CB8AC3E}">
        <p14:creationId xmlns:p14="http://schemas.microsoft.com/office/powerpoint/2010/main" val="2731652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F6965F-3B6C-1F6C-2383-6453B5145C94}"/>
              </a:ext>
            </a:extLst>
          </p:cNvPr>
          <p:cNvSpPr>
            <a:spLocks noGrp="1"/>
          </p:cNvSpPr>
          <p:nvPr>
            <p:ph type="title"/>
          </p:nvPr>
        </p:nvSpPr>
        <p:spPr>
          <a:xfrm>
            <a:off x="508001" y="179919"/>
            <a:ext cx="11095564" cy="862542"/>
          </a:xfrm>
        </p:spPr>
        <p:txBody>
          <a:bodyPr>
            <a:normAutofit/>
          </a:bodyPr>
          <a:lstStyle/>
          <a:p>
            <a:r>
              <a:rPr lang="en-US" altLang="ja-JP" sz="3000" dirty="0">
                <a:latin typeface="Hiragino Kaku Gothic Pro W3" panose="020B0300000000000000" pitchFamily="34" charset="-128"/>
                <a:ea typeface="Hiragino Kaku Gothic Pro W3" panose="020B0300000000000000" pitchFamily="34" charset="-128"/>
              </a:rPr>
              <a:t>1. </a:t>
            </a:r>
            <a:r>
              <a:rPr lang="ja-JP" altLang="en-US" sz="3000">
                <a:latin typeface="Hiragino Kaku Gothic Pro W3" panose="020B0300000000000000" pitchFamily="34" charset="-128"/>
                <a:ea typeface="Hiragino Kaku Gothic Pro W3" panose="020B0300000000000000" pitchFamily="34" charset="-128"/>
              </a:rPr>
              <a:t>背景：ジョブ推薦システムでの相互推薦</a:t>
            </a:r>
            <a:endParaRPr kumimoji="1" lang="ja-JP" altLang="en-US" sz="3000">
              <a:latin typeface="Hiragino Kaku Gothic Pro W3" panose="020B0300000000000000" pitchFamily="34" charset="-128"/>
              <a:ea typeface="Hiragino Kaku Gothic Pro W3" panose="020B0300000000000000" pitchFamily="34" charset="-128"/>
            </a:endParaRPr>
          </a:p>
        </p:txBody>
      </p:sp>
      <p:sp>
        <p:nvSpPr>
          <p:cNvPr id="3" name="コンテンツ プレースホルダー 2">
            <a:extLst>
              <a:ext uri="{FF2B5EF4-FFF2-40B4-BE49-F238E27FC236}">
                <a16:creationId xmlns:a16="http://schemas.microsoft.com/office/drawing/2014/main" id="{752BCFCF-907E-CB53-F514-DF5B79599B9D}"/>
              </a:ext>
            </a:extLst>
          </p:cNvPr>
          <p:cNvSpPr>
            <a:spLocks noGrp="1"/>
          </p:cNvSpPr>
          <p:nvPr>
            <p:ph idx="1"/>
          </p:nvPr>
        </p:nvSpPr>
        <p:spPr>
          <a:xfrm>
            <a:off x="548217" y="1117386"/>
            <a:ext cx="11095565" cy="4805363"/>
          </a:xfrm>
        </p:spPr>
        <p:txBody>
          <a:bodyPr>
            <a:normAutofit/>
          </a:bodyPr>
          <a:lstStyle/>
          <a:p>
            <a:pPr>
              <a:lnSpc>
                <a:spcPct val="150000"/>
              </a:lnSpc>
            </a:pPr>
            <a:r>
              <a:rPr kumimoji="1" lang="ja-JP" altLang="en-US" sz="2500">
                <a:latin typeface="Hiragino Kaku Gothic Pro W3" panose="020B0300000000000000" pitchFamily="34" charset="-128"/>
                <a:ea typeface="Hiragino Kaku Gothic Pro W3" panose="020B0300000000000000" pitchFamily="34" charset="-128"/>
              </a:rPr>
              <a:t>ジョブ推薦システムとは「求職者」に「求人」を推薦するシステム</a:t>
            </a:r>
            <a:endParaRPr kumimoji="1" lang="en-US" altLang="ja-JP" sz="2500" dirty="0">
              <a:latin typeface="Hiragino Kaku Gothic Pro W3" panose="020B0300000000000000" pitchFamily="34" charset="-128"/>
              <a:ea typeface="Hiragino Kaku Gothic Pro W3" panose="020B0300000000000000" pitchFamily="34" charset="-128"/>
            </a:endParaRPr>
          </a:p>
          <a:p>
            <a:pPr>
              <a:lnSpc>
                <a:spcPct val="150000"/>
              </a:lnSpc>
            </a:pPr>
            <a:r>
              <a:rPr kumimoji="1" lang="ja-JP" altLang="en-US" sz="2500">
                <a:latin typeface="Hiragino Kaku Gothic Pro W3" panose="020B0300000000000000" pitchFamily="34" charset="-128"/>
                <a:ea typeface="Hiragino Kaku Gothic Pro W3" panose="020B0300000000000000" pitchFamily="34" charset="-128"/>
              </a:rPr>
              <a:t>システムの最終目標は「</a:t>
            </a:r>
            <a:r>
              <a:rPr kumimoji="1" lang="ja-JP" altLang="en-US" sz="2500">
                <a:solidFill>
                  <a:srgbClr val="FF0000"/>
                </a:solidFill>
                <a:latin typeface="Hiragino Kaku Gothic Pro W3" panose="020B0300000000000000" pitchFamily="34" charset="-128"/>
                <a:ea typeface="Hiragino Kaku Gothic Pro W3" panose="020B0300000000000000" pitchFamily="34" charset="-128"/>
              </a:rPr>
              <a:t>マッチング（求職者の採用）</a:t>
            </a:r>
            <a:r>
              <a:rPr kumimoji="1" lang="ja-JP" altLang="en-US" sz="2500">
                <a:latin typeface="Hiragino Kaku Gothic Pro W3" panose="020B0300000000000000" pitchFamily="34" charset="-128"/>
                <a:ea typeface="Hiragino Kaku Gothic Pro W3" panose="020B0300000000000000" pitchFamily="34" charset="-128"/>
              </a:rPr>
              <a:t>」を達成すること</a:t>
            </a:r>
            <a:endParaRPr kumimoji="1" lang="en-US" altLang="ja-JP" sz="2500" dirty="0">
              <a:latin typeface="Hiragino Kaku Gothic Pro W3" panose="020B0300000000000000" pitchFamily="34" charset="-128"/>
              <a:ea typeface="Hiragino Kaku Gothic Pro W3" panose="020B0300000000000000" pitchFamily="34" charset="-128"/>
            </a:endParaRPr>
          </a:p>
          <a:p>
            <a:pPr>
              <a:lnSpc>
                <a:spcPct val="150000"/>
              </a:lnSpc>
            </a:pPr>
            <a:r>
              <a:rPr kumimoji="1" lang="ja-JP" altLang="en-US" sz="2500">
                <a:latin typeface="Hiragino Kaku Gothic Pro W3" panose="020B0300000000000000" pitchFamily="34" charset="-128"/>
                <a:ea typeface="Hiragino Kaku Gothic Pro W3" panose="020B0300000000000000" pitchFamily="34" charset="-128"/>
              </a:rPr>
              <a:t>求職者の嗜好だけでなく、雇用者のニーズも考慮した「</a:t>
            </a:r>
            <a:r>
              <a:rPr kumimoji="1" lang="ja-JP" altLang="en-US" sz="2500">
                <a:solidFill>
                  <a:srgbClr val="FF0000"/>
                </a:solidFill>
                <a:latin typeface="Hiragino Kaku Gothic Pro W3" panose="020B0300000000000000" pitchFamily="34" charset="-128"/>
                <a:ea typeface="Hiragino Kaku Gothic Pro W3" panose="020B0300000000000000" pitchFamily="34" charset="-128"/>
              </a:rPr>
              <a:t>相互推薦</a:t>
            </a:r>
            <a:r>
              <a:rPr kumimoji="1" lang="ja-JP" altLang="en-US" sz="2500">
                <a:latin typeface="Hiragino Kaku Gothic Pro W3" panose="020B0300000000000000" pitchFamily="34" charset="-128"/>
                <a:ea typeface="Hiragino Kaku Gothic Pro W3" panose="020B0300000000000000" pitchFamily="34" charset="-128"/>
              </a:rPr>
              <a:t>」が必要</a:t>
            </a:r>
          </a:p>
        </p:txBody>
      </p:sp>
      <p:cxnSp>
        <p:nvCxnSpPr>
          <p:cNvPr id="5" name="直線コネクタ 4">
            <a:extLst>
              <a:ext uri="{FF2B5EF4-FFF2-40B4-BE49-F238E27FC236}">
                <a16:creationId xmlns:a16="http://schemas.microsoft.com/office/drawing/2014/main" id="{3E86C13F-9470-1A01-8D63-E112EEF92394}"/>
              </a:ext>
            </a:extLst>
          </p:cNvPr>
          <p:cNvCxnSpPr>
            <a:cxnSpLocks/>
          </p:cNvCxnSpPr>
          <p:nvPr/>
        </p:nvCxnSpPr>
        <p:spPr>
          <a:xfrm>
            <a:off x="508001" y="1075267"/>
            <a:ext cx="11095564"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図 13" descr="黒いバックグラウンドの前に座っている人形&#10;&#10;低い精度で自動的に生成された説明">
            <a:extLst>
              <a:ext uri="{FF2B5EF4-FFF2-40B4-BE49-F238E27FC236}">
                <a16:creationId xmlns:a16="http://schemas.microsoft.com/office/drawing/2014/main" id="{7F05197D-3F51-BF1F-8283-5CA01B1B6957}"/>
              </a:ext>
            </a:extLst>
          </p:cNvPr>
          <p:cNvPicPr>
            <a:picLocks noChangeAspect="1"/>
          </p:cNvPicPr>
          <p:nvPr/>
        </p:nvPicPr>
        <p:blipFill rotWithShape="1">
          <a:blip r:embed="rId3"/>
          <a:srcRect l="23972" r="27613" b="64483"/>
          <a:stretch/>
        </p:blipFill>
        <p:spPr>
          <a:xfrm>
            <a:off x="1901032" y="4196281"/>
            <a:ext cx="759352" cy="821267"/>
          </a:xfrm>
          <a:prstGeom prst="rect">
            <a:avLst/>
          </a:prstGeom>
        </p:spPr>
      </p:pic>
      <p:sp>
        <p:nvSpPr>
          <p:cNvPr id="16" name="テキスト ボックス 15">
            <a:extLst>
              <a:ext uri="{FF2B5EF4-FFF2-40B4-BE49-F238E27FC236}">
                <a16:creationId xmlns:a16="http://schemas.microsoft.com/office/drawing/2014/main" id="{BE3DCC16-8822-A505-64FF-809DEC9772AB}"/>
              </a:ext>
            </a:extLst>
          </p:cNvPr>
          <p:cNvSpPr txBox="1"/>
          <p:nvPr/>
        </p:nvSpPr>
        <p:spPr>
          <a:xfrm>
            <a:off x="1659466" y="5970195"/>
            <a:ext cx="3835399" cy="707886"/>
          </a:xfrm>
          <a:prstGeom prst="rect">
            <a:avLst/>
          </a:prstGeom>
          <a:noFill/>
        </p:spPr>
        <p:txBody>
          <a:bodyPr wrap="square" rtlCol="0">
            <a:spAutoFit/>
          </a:bodyPr>
          <a:lstStyle/>
          <a:p>
            <a:pPr algn="ctr"/>
            <a:r>
              <a:rPr kumimoji="1" lang="ja-JP" altLang="en-US" sz="2000">
                <a:latin typeface="Hiragino Kaku Gothic Pro W3" panose="020B0300000000000000" pitchFamily="34" charset="-128"/>
                <a:ea typeface="Hiragino Kaku Gothic Pro W3" panose="020B0300000000000000" pitchFamily="34" charset="-128"/>
              </a:rPr>
              <a:t>従来の</a:t>
            </a:r>
            <a:r>
              <a:rPr lang="ja-JP" altLang="en-US" sz="2000">
                <a:solidFill>
                  <a:srgbClr val="FF0000"/>
                </a:solidFill>
                <a:latin typeface="Hiragino Kaku Gothic Pro W3" panose="020B0300000000000000" pitchFamily="34" charset="-128"/>
                <a:ea typeface="Hiragino Kaku Gothic Pro W3" panose="020B0300000000000000" pitchFamily="34" charset="-128"/>
              </a:rPr>
              <a:t>一方向</a:t>
            </a:r>
            <a:r>
              <a:rPr lang="ja-JP" altLang="en-US" sz="2000">
                <a:latin typeface="Hiragino Kaku Gothic Pro W3" panose="020B0300000000000000" pitchFamily="34" charset="-128"/>
                <a:ea typeface="Hiragino Kaku Gothic Pro W3" panose="020B0300000000000000" pitchFamily="34" charset="-128"/>
              </a:rPr>
              <a:t>の</a:t>
            </a:r>
            <a:r>
              <a:rPr kumimoji="1" lang="ja-JP" altLang="en-US" sz="2000">
                <a:latin typeface="Hiragino Kaku Gothic Pro W3" panose="020B0300000000000000" pitchFamily="34" charset="-128"/>
                <a:ea typeface="Hiragino Kaku Gothic Pro W3" panose="020B0300000000000000" pitchFamily="34" charset="-128"/>
              </a:rPr>
              <a:t>推薦システム</a:t>
            </a:r>
            <a:endParaRPr kumimoji="1" lang="en-US" altLang="ja-JP" sz="2000" dirty="0">
              <a:latin typeface="Hiragino Kaku Gothic Pro W3" panose="020B0300000000000000" pitchFamily="34" charset="-128"/>
              <a:ea typeface="Hiragino Kaku Gothic Pro W3" panose="020B0300000000000000" pitchFamily="34" charset="-128"/>
            </a:endParaRPr>
          </a:p>
          <a:p>
            <a:pPr algn="ctr"/>
            <a:r>
              <a:rPr lang="ja-JP" altLang="en-US" sz="2000">
                <a:solidFill>
                  <a:srgbClr val="FF0000"/>
                </a:solidFill>
                <a:latin typeface="Hiragino Kaku Gothic Pro W3" panose="020B0300000000000000" pitchFamily="34" charset="-128"/>
                <a:ea typeface="Hiragino Kaku Gothic Pro W3" panose="020B0300000000000000" pitchFamily="34" charset="-128"/>
              </a:rPr>
              <a:t>クリック</a:t>
            </a:r>
            <a:r>
              <a:rPr lang="en-US" altLang="ja-JP" sz="2000" dirty="0">
                <a:solidFill>
                  <a:srgbClr val="FF0000"/>
                </a:solidFill>
                <a:latin typeface="Hiragino Kaku Gothic Pro W3" panose="020B0300000000000000" pitchFamily="34" charset="-128"/>
                <a:ea typeface="Hiragino Kaku Gothic Pro W3" panose="020B0300000000000000" pitchFamily="34" charset="-128"/>
              </a:rPr>
              <a:t>/</a:t>
            </a:r>
            <a:r>
              <a:rPr lang="ja-JP" altLang="en-US" sz="2000">
                <a:solidFill>
                  <a:srgbClr val="FF0000"/>
                </a:solidFill>
                <a:latin typeface="Hiragino Kaku Gothic Pro W3" panose="020B0300000000000000" pitchFamily="34" charset="-128"/>
                <a:ea typeface="Hiragino Kaku Gothic Pro W3" panose="020B0300000000000000" pitchFamily="34" charset="-128"/>
              </a:rPr>
              <a:t>購入</a:t>
            </a:r>
            <a:r>
              <a:rPr lang="ja-JP" altLang="en-US" sz="2000">
                <a:latin typeface="Hiragino Kaku Gothic Pro W3" panose="020B0300000000000000" pitchFamily="34" charset="-128"/>
                <a:ea typeface="Hiragino Kaku Gothic Pro W3" panose="020B0300000000000000" pitchFamily="34" charset="-128"/>
              </a:rPr>
              <a:t>が最終目標</a:t>
            </a:r>
            <a:endParaRPr kumimoji="1" lang="en-US" altLang="ja-JP" sz="2000" dirty="0">
              <a:latin typeface="Hiragino Kaku Gothic Pro W3" panose="020B0300000000000000" pitchFamily="34" charset="-128"/>
              <a:ea typeface="Hiragino Kaku Gothic Pro W3" panose="020B0300000000000000" pitchFamily="34" charset="-128"/>
            </a:endParaRPr>
          </a:p>
        </p:txBody>
      </p:sp>
      <p:pic>
        <p:nvPicPr>
          <p:cNvPr id="18" name="図 17">
            <a:extLst>
              <a:ext uri="{FF2B5EF4-FFF2-40B4-BE49-F238E27FC236}">
                <a16:creationId xmlns:a16="http://schemas.microsoft.com/office/drawing/2014/main" id="{4AB737E6-25D1-A430-1F7A-7E986A7880DF}"/>
              </a:ext>
            </a:extLst>
          </p:cNvPr>
          <p:cNvPicPr>
            <a:picLocks noChangeAspect="1"/>
          </p:cNvPicPr>
          <p:nvPr/>
        </p:nvPicPr>
        <p:blipFill>
          <a:blip r:embed="rId4"/>
          <a:stretch>
            <a:fillRect/>
          </a:stretch>
        </p:blipFill>
        <p:spPr>
          <a:xfrm>
            <a:off x="4376319" y="3423098"/>
            <a:ext cx="759132" cy="821267"/>
          </a:xfrm>
          <a:prstGeom prst="rect">
            <a:avLst/>
          </a:prstGeom>
        </p:spPr>
      </p:pic>
      <p:pic>
        <p:nvPicPr>
          <p:cNvPr id="19" name="図 18">
            <a:extLst>
              <a:ext uri="{FF2B5EF4-FFF2-40B4-BE49-F238E27FC236}">
                <a16:creationId xmlns:a16="http://schemas.microsoft.com/office/drawing/2014/main" id="{34909973-8570-8361-C191-DD0BB28F2E3A}"/>
              </a:ext>
            </a:extLst>
          </p:cNvPr>
          <p:cNvPicPr>
            <a:picLocks noChangeAspect="1"/>
          </p:cNvPicPr>
          <p:nvPr/>
        </p:nvPicPr>
        <p:blipFill>
          <a:blip r:embed="rId4"/>
          <a:stretch>
            <a:fillRect/>
          </a:stretch>
        </p:blipFill>
        <p:spPr>
          <a:xfrm>
            <a:off x="4376319" y="4842933"/>
            <a:ext cx="759132" cy="821267"/>
          </a:xfrm>
          <a:prstGeom prst="rect">
            <a:avLst/>
          </a:prstGeom>
        </p:spPr>
      </p:pic>
      <p:cxnSp>
        <p:nvCxnSpPr>
          <p:cNvPr id="22" name="直線矢印コネクタ 21">
            <a:extLst>
              <a:ext uri="{FF2B5EF4-FFF2-40B4-BE49-F238E27FC236}">
                <a16:creationId xmlns:a16="http://schemas.microsoft.com/office/drawing/2014/main" id="{48F68EBE-02C4-EE43-9A7D-D08D4FE7E16E}"/>
              </a:ext>
            </a:extLst>
          </p:cNvPr>
          <p:cNvCxnSpPr>
            <a:cxnSpLocks/>
          </p:cNvCxnSpPr>
          <p:nvPr/>
        </p:nvCxnSpPr>
        <p:spPr>
          <a:xfrm flipV="1">
            <a:off x="2804584" y="3784032"/>
            <a:ext cx="1440000" cy="6222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130B3FED-9BD9-7219-657B-897755152A92}"/>
              </a:ext>
            </a:extLst>
          </p:cNvPr>
          <p:cNvSpPr txBox="1"/>
          <p:nvPr/>
        </p:nvSpPr>
        <p:spPr>
          <a:xfrm>
            <a:off x="3231424" y="3664602"/>
            <a:ext cx="569387" cy="323165"/>
          </a:xfrm>
          <a:prstGeom prst="rect">
            <a:avLst/>
          </a:prstGeom>
          <a:noFill/>
        </p:spPr>
        <p:txBody>
          <a:bodyPr wrap="none" rtlCol="0">
            <a:spAutoFit/>
          </a:bodyPr>
          <a:lstStyle/>
          <a:p>
            <a:r>
              <a:rPr kumimoji="1" lang="ja-JP" altLang="en-US" sz="1500">
                <a:latin typeface="Hiragino Kaku Gothic Pro W3" panose="020B0300000000000000" pitchFamily="34" charset="-128"/>
                <a:ea typeface="Hiragino Kaku Gothic Pro W3" panose="020B0300000000000000" pitchFamily="34" charset="-128"/>
              </a:rPr>
              <a:t>興味</a:t>
            </a:r>
          </a:p>
        </p:txBody>
      </p:sp>
      <p:sp>
        <p:nvSpPr>
          <p:cNvPr id="28" name="テキスト ボックス 27">
            <a:extLst>
              <a:ext uri="{FF2B5EF4-FFF2-40B4-BE49-F238E27FC236}">
                <a16:creationId xmlns:a16="http://schemas.microsoft.com/office/drawing/2014/main" id="{52ED460C-73D3-4437-7F22-7613D9AD41C9}"/>
              </a:ext>
            </a:extLst>
          </p:cNvPr>
          <p:cNvSpPr txBox="1"/>
          <p:nvPr/>
        </p:nvSpPr>
        <p:spPr>
          <a:xfrm>
            <a:off x="3239890" y="4386905"/>
            <a:ext cx="569387" cy="323165"/>
          </a:xfrm>
          <a:prstGeom prst="rect">
            <a:avLst/>
          </a:prstGeom>
          <a:noFill/>
        </p:spPr>
        <p:txBody>
          <a:bodyPr wrap="none" rtlCol="0">
            <a:spAutoFit/>
          </a:bodyPr>
          <a:lstStyle/>
          <a:p>
            <a:r>
              <a:rPr kumimoji="1" lang="ja-JP" altLang="en-US" sz="1500">
                <a:solidFill>
                  <a:schemeClr val="accent2"/>
                </a:solidFill>
                <a:latin typeface="Hiragino Kaku Gothic Pro W3" panose="020B0300000000000000" pitchFamily="34" charset="-128"/>
                <a:ea typeface="Hiragino Kaku Gothic Pro W3" panose="020B0300000000000000" pitchFamily="34" charset="-128"/>
              </a:rPr>
              <a:t>推薦</a:t>
            </a:r>
          </a:p>
        </p:txBody>
      </p:sp>
      <p:cxnSp>
        <p:nvCxnSpPr>
          <p:cNvPr id="32" name="直線矢印コネクタ 31">
            <a:extLst>
              <a:ext uri="{FF2B5EF4-FFF2-40B4-BE49-F238E27FC236}">
                <a16:creationId xmlns:a16="http://schemas.microsoft.com/office/drawing/2014/main" id="{C882282E-6535-6863-6FAC-6EC33C6F6032}"/>
              </a:ext>
            </a:extLst>
          </p:cNvPr>
          <p:cNvCxnSpPr>
            <a:cxnSpLocks/>
          </p:cNvCxnSpPr>
          <p:nvPr/>
        </p:nvCxnSpPr>
        <p:spPr>
          <a:xfrm flipH="1">
            <a:off x="2796118" y="3936432"/>
            <a:ext cx="1440000" cy="622299"/>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84626C95-3505-574F-4D2B-13A3A4F954C9}"/>
              </a:ext>
            </a:extLst>
          </p:cNvPr>
          <p:cNvCxnSpPr>
            <a:cxnSpLocks/>
          </p:cNvCxnSpPr>
          <p:nvPr/>
        </p:nvCxnSpPr>
        <p:spPr>
          <a:xfrm flipV="1">
            <a:off x="8377901" y="3676518"/>
            <a:ext cx="1440000" cy="6222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図 33" descr="黒いバックグラウンドの前に座っている人形&#10;&#10;低い精度で自動的に生成された説明">
            <a:extLst>
              <a:ext uri="{FF2B5EF4-FFF2-40B4-BE49-F238E27FC236}">
                <a16:creationId xmlns:a16="http://schemas.microsoft.com/office/drawing/2014/main" id="{698EE035-CF0E-0B01-C94C-93F5979F5C6F}"/>
              </a:ext>
            </a:extLst>
          </p:cNvPr>
          <p:cNvPicPr>
            <a:picLocks noChangeAspect="1"/>
          </p:cNvPicPr>
          <p:nvPr/>
        </p:nvPicPr>
        <p:blipFill rotWithShape="1">
          <a:blip r:embed="rId3"/>
          <a:srcRect l="23972" r="27613" b="64483"/>
          <a:stretch/>
        </p:blipFill>
        <p:spPr>
          <a:xfrm>
            <a:off x="7487034" y="4196281"/>
            <a:ext cx="759352" cy="821267"/>
          </a:xfrm>
          <a:prstGeom prst="rect">
            <a:avLst/>
          </a:prstGeom>
        </p:spPr>
      </p:pic>
      <p:pic>
        <p:nvPicPr>
          <p:cNvPr id="35" name="図 34" descr="カレンダー&#10;&#10;自動的に生成された説明">
            <a:extLst>
              <a:ext uri="{FF2B5EF4-FFF2-40B4-BE49-F238E27FC236}">
                <a16:creationId xmlns:a16="http://schemas.microsoft.com/office/drawing/2014/main" id="{E43E92C5-663F-F137-DAF3-DD55DF7E8935}"/>
              </a:ext>
            </a:extLst>
          </p:cNvPr>
          <p:cNvPicPr>
            <a:picLocks noChangeAspect="1"/>
          </p:cNvPicPr>
          <p:nvPr/>
        </p:nvPicPr>
        <p:blipFill>
          <a:blip r:embed="rId5"/>
          <a:stretch>
            <a:fillRect/>
          </a:stretch>
        </p:blipFill>
        <p:spPr>
          <a:xfrm>
            <a:off x="9911132" y="3423098"/>
            <a:ext cx="759672" cy="821267"/>
          </a:xfrm>
          <a:prstGeom prst="rect">
            <a:avLst/>
          </a:prstGeom>
        </p:spPr>
      </p:pic>
      <p:pic>
        <p:nvPicPr>
          <p:cNvPr id="36" name="図 35" descr="カレンダー&#10;&#10;自動的に生成された説明">
            <a:extLst>
              <a:ext uri="{FF2B5EF4-FFF2-40B4-BE49-F238E27FC236}">
                <a16:creationId xmlns:a16="http://schemas.microsoft.com/office/drawing/2014/main" id="{1793DF60-FC37-5571-BAD2-7B92ACE36A05}"/>
              </a:ext>
            </a:extLst>
          </p:cNvPr>
          <p:cNvPicPr>
            <a:picLocks noChangeAspect="1"/>
          </p:cNvPicPr>
          <p:nvPr/>
        </p:nvPicPr>
        <p:blipFill>
          <a:blip r:embed="rId5"/>
          <a:stretch>
            <a:fillRect/>
          </a:stretch>
        </p:blipFill>
        <p:spPr>
          <a:xfrm>
            <a:off x="9911132" y="5037662"/>
            <a:ext cx="759672" cy="821267"/>
          </a:xfrm>
          <a:prstGeom prst="rect">
            <a:avLst/>
          </a:prstGeom>
        </p:spPr>
      </p:pic>
      <p:cxnSp>
        <p:nvCxnSpPr>
          <p:cNvPr id="37" name="直線矢印コネクタ 36">
            <a:extLst>
              <a:ext uri="{FF2B5EF4-FFF2-40B4-BE49-F238E27FC236}">
                <a16:creationId xmlns:a16="http://schemas.microsoft.com/office/drawing/2014/main" id="{0FD8BB68-6887-FE06-ADC3-9EE05864C7B8}"/>
              </a:ext>
            </a:extLst>
          </p:cNvPr>
          <p:cNvCxnSpPr>
            <a:cxnSpLocks/>
          </p:cNvCxnSpPr>
          <p:nvPr/>
        </p:nvCxnSpPr>
        <p:spPr>
          <a:xfrm>
            <a:off x="8377901" y="4825997"/>
            <a:ext cx="1440000" cy="6222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54EFF8E4-9B95-FFA0-D7FD-B991D2F43D77}"/>
              </a:ext>
            </a:extLst>
          </p:cNvPr>
          <p:cNvSpPr txBox="1"/>
          <p:nvPr/>
        </p:nvSpPr>
        <p:spPr>
          <a:xfrm>
            <a:off x="8584962" y="3503020"/>
            <a:ext cx="1018227" cy="323165"/>
          </a:xfrm>
          <a:prstGeom prst="rect">
            <a:avLst/>
          </a:prstGeom>
          <a:noFill/>
        </p:spPr>
        <p:txBody>
          <a:bodyPr wrap="none" rtlCol="0">
            <a:spAutoFit/>
          </a:bodyPr>
          <a:lstStyle/>
          <a:p>
            <a:r>
              <a:rPr kumimoji="1" lang="ja-JP" altLang="en-US" sz="1500">
                <a:latin typeface="Hiragino Kaku Gothic Pro W3" panose="020B0300000000000000" pitchFamily="34" charset="-128"/>
                <a:ea typeface="Hiragino Kaku Gothic Pro W3" panose="020B0300000000000000" pitchFamily="34" charset="-128"/>
              </a:rPr>
              <a:t>興味</a:t>
            </a:r>
            <a:r>
              <a:rPr kumimoji="1" lang="en-US" altLang="ja-JP" sz="1500" dirty="0">
                <a:latin typeface="Hiragino Kaku Gothic Pro W3" panose="020B0300000000000000" pitchFamily="34" charset="-128"/>
                <a:ea typeface="Hiragino Kaku Gothic Pro W3" panose="020B0300000000000000" pitchFamily="34" charset="-128"/>
              </a:rPr>
              <a:t> </a:t>
            </a:r>
            <a:r>
              <a:rPr lang="ja-JP" altLang="en-US" sz="1500">
                <a:solidFill>
                  <a:schemeClr val="accent1"/>
                </a:solidFill>
                <a:latin typeface="Hiragino Kaku Gothic Pro W3" panose="020B0300000000000000" pitchFamily="34" charset="-128"/>
                <a:ea typeface="Hiragino Kaku Gothic Pro W3" panose="020B0300000000000000" pitchFamily="34" charset="-128"/>
              </a:rPr>
              <a:t>適正</a:t>
            </a:r>
            <a:endParaRPr kumimoji="1" lang="ja-JP" altLang="en-US" sz="1500">
              <a:solidFill>
                <a:schemeClr val="accent1"/>
              </a:solidFill>
              <a:latin typeface="Hiragino Kaku Gothic Pro W3" panose="020B0300000000000000" pitchFamily="34" charset="-128"/>
              <a:ea typeface="Hiragino Kaku Gothic Pro W3" panose="020B0300000000000000" pitchFamily="34" charset="-128"/>
            </a:endParaRPr>
          </a:p>
        </p:txBody>
      </p:sp>
      <p:cxnSp>
        <p:nvCxnSpPr>
          <p:cNvPr id="42" name="直線矢印コネクタ 41">
            <a:extLst>
              <a:ext uri="{FF2B5EF4-FFF2-40B4-BE49-F238E27FC236}">
                <a16:creationId xmlns:a16="http://schemas.microsoft.com/office/drawing/2014/main" id="{8DA5D58F-4C80-9869-D864-89988B4FB787}"/>
              </a:ext>
            </a:extLst>
          </p:cNvPr>
          <p:cNvCxnSpPr>
            <a:cxnSpLocks/>
          </p:cNvCxnSpPr>
          <p:nvPr/>
        </p:nvCxnSpPr>
        <p:spPr>
          <a:xfrm flipH="1">
            <a:off x="8391885" y="3997119"/>
            <a:ext cx="1440000" cy="622299"/>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7957A260-DBE2-4258-3553-3B0312388436}"/>
              </a:ext>
            </a:extLst>
          </p:cNvPr>
          <p:cNvCxnSpPr>
            <a:cxnSpLocks/>
          </p:cNvCxnSpPr>
          <p:nvPr/>
        </p:nvCxnSpPr>
        <p:spPr>
          <a:xfrm flipH="1">
            <a:off x="8374076" y="3790541"/>
            <a:ext cx="1440000" cy="622299"/>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8AD617D9-0514-50FD-98DC-C0D72C165852}"/>
              </a:ext>
            </a:extLst>
          </p:cNvPr>
          <p:cNvSpPr txBox="1"/>
          <p:nvPr/>
        </p:nvSpPr>
        <p:spPr>
          <a:xfrm>
            <a:off x="8827191" y="4440194"/>
            <a:ext cx="569387" cy="323165"/>
          </a:xfrm>
          <a:prstGeom prst="rect">
            <a:avLst/>
          </a:prstGeom>
          <a:noFill/>
        </p:spPr>
        <p:txBody>
          <a:bodyPr wrap="none" rtlCol="0">
            <a:spAutoFit/>
          </a:bodyPr>
          <a:lstStyle/>
          <a:p>
            <a:r>
              <a:rPr kumimoji="1" lang="ja-JP" altLang="en-US" sz="1500">
                <a:solidFill>
                  <a:schemeClr val="accent2"/>
                </a:solidFill>
                <a:latin typeface="Hiragino Kaku Gothic Pro W3" panose="020B0300000000000000" pitchFamily="34" charset="-128"/>
                <a:ea typeface="Hiragino Kaku Gothic Pro W3" panose="020B0300000000000000" pitchFamily="34" charset="-128"/>
              </a:rPr>
              <a:t>推薦</a:t>
            </a:r>
          </a:p>
        </p:txBody>
      </p:sp>
      <p:sp>
        <p:nvSpPr>
          <p:cNvPr id="46" name="テキスト ボックス 45">
            <a:extLst>
              <a:ext uri="{FF2B5EF4-FFF2-40B4-BE49-F238E27FC236}">
                <a16:creationId xmlns:a16="http://schemas.microsoft.com/office/drawing/2014/main" id="{AC5223E3-487A-98A1-7284-6FAEDF17061D}"/>
              </a:ext>
            </a:extLst>
          </p:cNvPr>
          <p:cNvSpPr txBox="1"/>
          <p:nvPr/>
        </p:nvSpPr>
        <p:spPr>
          <a:xfrm>
            <a:off x="7176375" y="5964023"/>
            <a:ext cx="3835399" cy="707886"/>
          </a:xfrm>
          <a:prstGeom prst="rect">
            <a:avLst/>
          </a:prstGeom>
          <a:noFill/>
        </p:spPr>
        <p:txBody>
          <a:bodyPr wrap="square" rtlCol="0">
            <a:spAutoFit/>
          </a:bodyPr>
          <a:lstStyle/>
          <a:p>
            <a:pPr algn="ctr"/>
            <a:r>
              <a:rPr lang="ja-JP" altLang="en-US" sz="2000">
                <a:solidFill>
                  <a:srgbClr val="FF0000"/>
                </a:solidFill>
                <a:latin typeface="Hiragino Kaku Gothic Pro W3" panose="020B0300000000000000" pitchFamily="34" charset="-128"/>
                <a:ea typeface="Hiragino Kaku Gothic Pro W3" panose="020B0300000000000000" pitchFamily="34" charset="-128"/>
              </a:rPr>
              <a:t>双方向</a:t>
            </a:r>
            <a:r>
              <a:rPr lang="ja-JP" altLang="en-US" sz="2000">
                <a:latin typeface="Hiragino Kaku Gothic Pro W3" panose="020B0300000000000000" pitchFamily="34" charset="-128"/>
                <a:ea typeface="Hiragino Kaku Gothic Pro W3" panose="020B0300000000000000" pitchFamily="34" charset="-128"/>
              </a:rPr>
              <a:t>の相互</a:t>
            </a:r>
            <a:r>
              <a:rPr kumimoji="1" lang="ja-JP" altLang="en-US" sz="2000">
                <a:latin typeface="Hiragino Kaku Gothic Pro W3" panose="020B0300000000000000" pitchFamily="34" charset="-128"/>
                <a:ea typeface="Hiragino Kaku Gothic Pro W3" panose="020B0300000000000000" pitchFamily="34" charset="-128"/>
              </a:rPr>
              <a:t>推薦システム</a:t>
            </a:r>
            <a:endParaRPr kumimoji="1" lang="en-US" altLang="ja-JP" sz="2000" dirty="0">
              <a:latin typeface="Hiragino Kaku Gothic Pro W3" panose="020B0300000000000000" pitchFamily="34" charset="-128"/>
              <a:ea typeface="Hiragino Kaku Gothic Pro W3" panose="020B0300000000000000" pitchFamily="34" charset="-128"/>
            </a:endParaRPr>
          </a:p>
          <a:p>
            <a:pPr algn="ctr"/>
            <a:r>
              <a:rPr lang="ja-JP" altLang="en-US" sz="2000">
                <a:solidFill>
                  <a:srgbClr val="FF0000"/>
                </a:solidFill>
                <a:latin typeface="Hiragino Kaku Gothic Pro W3" panose="020B0300000000000000" pitchFamily="34" charset="-128"/>
                <a:ea typeface="Hiragino Kaku Gothic Pro W3" panose="020B0300000000000000" pitchFamily="34" charset="-128"/>
              </a:rPr>
              <a:t>マッチング</a:t>
            </a:r>
            <a:r>
              <a:rPr lang="ja-JP" altLang="en-US" sz="2000">
                <a:latin typeface="Hiragino Kaku Gothic Pro W3" panose="020B0300000000000000" pitchFamily="34" charset="-128"/>
                <a:ea typeface="Hiragino Kaku Gothic Pro W3" panose="020B0300000000000000" pitchFamily="34" charset="-128"/>
              </a:rPr>
              <a:t>が最終目標</a:t>
            </a:r>
            <a:endParaRPr kumimoji="1" lang="en-US" altLang="ja-JP" sz="2000" dirty="0">
              <a:latin typeface="Hiragino Kaku Gothic Pro W3" panose="020B0300000000000000" pitchFamily="34" charset="-128"/>
              <a:ea typeface="Hiragino Kaku Gothic Pro W3" panose="020B0300000000000000" pitchFamily="34" charset="-128"/>
            </a:endParaRPr>
          </a:p>
        </p:txBody>
      </p:sp>
      <p:sp>
        <p:nvSpPr>
          <p:cNvPr id="4" name="スライド番号プレースホルダー 3">
            <a:extLst>
              <a:ext uri="{FF2B5EF4-FFF2-40B4-BE49-F238E27FC236}">
                <a16:creationId xmlns:a16="http://schemas.microsoft.com/office/drawing/2014/main" id="{3FF734A0-BDAF-976D-FAA8-008560039861}"/>
              </a:ext>
            </a:extLst>
          </p:cNvPr>
          <p:cNvSpPr>
            <a:spLocks noGrp="1"/>
          </p:cNvSpPr>
          <p:nvPr>
            <p:ph type="sldNum" sz="quarter" idx="12"/>
          </p:nvPr>
        </p:nvSpPr>
        <p:spPr/>
        <p:txBody>
          <a:bodyPr/>
          <a:lstStyle/>
          <a:p>
            <a:fld id="{84A7A7E2-47CA-F646-A4E8-D7F4BB3B5D6A}" type="slidenum">
              <a:rPr kumimoji="1" lang="ja-JP" altLang="en-US" smtClean="0"/>
              <a:t>2</a:t>
            </a:fld>
            <a:endParaRPr kumimoji="1" lang="ja-JP" altLang="en-US"/>
          </a:p>
        </p:txBody>
      </p:sp>
    </p:spTree>
    <p:extLst>
      <p:ext uri="{BB962C8B-B14F-4D97-AF65-F5344CB8AC3E}">
        <p14:creationId xmlns:p14="http://schemas.microsoft.com/office/powerpoint/2010/main" val="204745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F6965F-3B6C-1F6C-2383-6453B5145C94}"/>
              </a:ext>
            </a:extLst>
          </p:cNvPr>
          <p:cNvSpPr>
            <a:spLocks noGrp="1"/>
          </p:cNvSpPr>
          <p:nvPr>
            <p:ph type="title"/>
          </p:nvPr>
        </p:nvSpPr>
        <p:spPr>
          <a:xfrm>
            <a:off x="508001" y="179919"/>
            <a:ext cx="11095564" cy="862542"/>
          </a:xfrm>
        </p:spPr>
        <p:txBody>
          <a:bodyPr>
            <a:normAutofit/>
          </a:bodyPr>
          <a:lstStyle/>
          <a:p>
            <a:r>
              <a:rPr lang="ja-JP" altLang="en-US" sz="3000">
                <a:latin typeface="Hiragino Kaku Gothic Pro W3" panose="020B0300000000000000" pitchFamily="34" charset="-128"/>
                <a:ea typeface="Hiragino Kaku Gothic Pro W3" panose="020B0300000000000000" pitchFamily="34" charset="-128"/>
              </a:rPr>
              <a:t>補足資料（可視化）</a:t>
            </a:r>
            <a:endParaRPr kumimoji="1" lang="ja-JP" altLang="en-US" sz="3000">
              <a:latin typeface="Hiragino Kaku Gothic Pro W3" panose="020B0300000000000000" pitchFamily="34" charset="-128"/>
              <a:ea typeface="Hiragino Kaku Gothic Pro W3" panose="020B0300000000000000" pitchFamily="34" charset="-128"/>
            </a:endParaRPr>
          </a:p>
        </p:txBody>
      </p:sp>
      <p:cxnSp>
        <p:nvCxnSpPr>
          <p:cNvPr id="5" name="直線コネクタ 4">
            <a:extLst>
              <a:ext uri="{FF2B5EF4-FFF2-40B4-BE49-F238E27FC236}">
                <a16:creationId xmlns:a16="http://schemas.microsoft.com/office/drawing/2014/main" id="{3E86C13F-9470-1A01-8D63-E112EEF92394}"/>
              </a:ext>
            </a:extLst>
          </p:cNvPr>
          <p:cNvCxnSpPr>
            <a:cxnSpLocks/>
          </p:cNvCxnSpPr>
          <p:nvPr/>
        </p:nvCxnSpPr>
        <p:spPr>
          <a:xfrm>
            <a:off x="508001" y="1075267"/>
            <a:ext cx="11095564"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 name="図 5">
            <a:extLst>
              <a:ext uri="{FF2B5EF4-FFF2-40B4-BE49-F238E27FC236}">
                <a16:creationId xmlns:a16="http://schemas.microsoft.com/office/drawing/2014/main" id="{A7440DFA-D4BF-2234-41AC-81006118AFDF}"/>
              </a:ext>
            </a:extLst>
          </p:cNvPr>
          <p:cNvPicPr>
            <a:picLocks noChangeAspect="1"/>
          </p:cNvPicPr>
          <p:nvPr/>
        </p:nvPicPr>
        <p:blipFill>
          <a:blip r:embed="rId3"/>
          <a:stretch>
            <a:fillRect/>
          </a:stretch>
        </p:blipFill>
        <p:spPr>
          <a:xfrm>
            <a:off x="2189916" y="1168138"/>
            <a:ext cx="3690512" cy="2829393"/>
          </a:xfrm>
          <a:prstGeom prst="rect">
            <a:avLst/>
          </a:prstGeom>
        </p:spPr>
      </p:pic>
      <p:pic>
        <p:nvPicPr>
          <p:cNvPr id="7" name="図 6">
            <a:extLst>
              <a:ext uri="{FF2B5EF4-FFF2-40B4-BE49-F238E27FC236}">
                <a16:creationId xmlns:a16="http://schemas.microsoft.com/office/drawing/2014/main" id="{D6C91E6B-1571-950C-9737-5F72122AAECD}"/>
              </a:ext>
            </a:extLst>
          </p:cNvPr>
          <p:cNvPicPr>
            <a:picLocks noChangeAspect="1"/>
          </p:cNvPicPr>
          <p:nvPr/>
        </p:nvPicPr>
        <p:blipFill>
          <a:blip r:embed="rId4"/>
          <a:stretch>
            <a:fillRect/>
          </a:stretch>
        </p:blipFill>
        <p:spPr>
          <a:xfrm>
            <a:off x="6096000" y="1140881"/>
            <a:ext cx="3690512" cy="2856650"/>
          </a:xfrm>
          <a:prstGeom prst="rect">
            <a:avLst/>
          </a:prstGeom>
        </p:spPr>
      </p:pic>
      <p:pic>
        <p:nvPicPr>
          <p:cNvPr id="8" name="図 7">
            <a:extLst>
              <a:ext uri="{FF2B5EF4-FFF2-40B4-BE49-F238E27FC236}">
                <a16:creationId xmlns:a16="http://schemas.microsoft.com/office/drawing/2014/main" id="{D5092F30-400E-8D3B-FF43-C5EACC7F1F7C}"/>
              </a:ext>
            </a:extLst>
          </p:cNvPr>
          <p:cNvPicPr>
            <a:picLocks noChangeAspect="1"/>
          </p:cNvPicPr>
          <p:nvPr/>
        </p:nvPicPr>
        <p:blipFill>
          <a:blip r:embed="rId5"/>
          <a:stretch>
            <a:fillRect/>
          </a:stretch>
        </p:blipFill>
        <p:spPr>
          <a:xfrm>
            <a:off x="2189916" y="3932210"/>
            <a:ext cx="3605958" cy="2745871"/>
          </a:xfrm>
          <a:prstGeom prst="rect">
            <a:avLst/>
          </a:prstGeom>
        </p:spPr>
      </p:pic>
      <p:pic>
        <p:nvPicPr>
          <p:cNvPr id="9" name="図 8">
            <a:extLst>
              <a:ext uri="{FF2B5EF4-FFF2-40B4-BE49-F238E27FC236}">
                <a16:creationId xmlns:a16="http://schemas.microsoft.com/office/drawing/2014/main" id="{1ABC9609-5EDD-7648-0AB6-F289416613F3}"/>
              </a:ext>
            </a:extLst>
          </p:cNvPr>
          <p:cNvPicPr>
            <a:picLocks noChangeAspect="1"/>
          </p:cNvPicPr>
          <p:nvPr/>
        </p:nvPicPr>
        <p:blipFill>
          <a:blip r:embed="rId6"/>
          <a:stretch>
            <a:fillRect/>
          </a:stretch>
        </p:blipFill>
        <p:spPr>
          <a:xfrm>
            <a:off x="6331903" y="4249218"/>
            <a:ext cx="3218705" cy="2608782"/>
          </a:xfrm>
          <a:prstGeom prst="rect">
            <a:avLst/>
          </a:prstGeom>
        </p:spPr>
      </p:pic>
      <p:sp>
        <p:nvSpPr>
          <p:cNvPr id="10" name="スライド番号プレースホルダー 9">
            <a:extLst>
              <a:ext uri="{FF2B5EF4-FFF2-40B4-BE49-F238E27FC236}">
                <a16:creationId xmlns:a16="http://schemas.microsoft.com/office/drawing/2014/main" id="{B684A171-2447-2AC9-AB03-B3874C34A68C}"/>
              </a:ext>
            </a:extLst>
          </p:cNvPr>
          <p:cNvSpPr>
            <a:spLocks noGrp="1"/>
          </p:cNvSpPr>
          <p:nvPr>
            <p:ph type="sldNum" sz="quarter" idx="12"/>
          </p:nvPr>
        </p:nvSpPr>
        <p:spPr/>
        <p:txBody>
          <a:bodyPr/>
          <a:lstStyle/>
          <a:p>
            <a:fld id="{84A7A7E2-47CA-F646-A4E8-D7F4BB3B5D6A}" type="slidenum">
              <a:rPr kumimoji="1" lang="ja-JP" altLang="en-US" smtClean="0"/>
              <a:t>20</a:t>
            </a:fld>
            <a:endParaRPr kumimoji="1" lang="ja-JP" altLang="en-US"/>
          </a:p>
        </p:txBody>
      </p:sp>
    </p:spTree>
    <p:extLst>
      <p:ext uri="{BB962C8B-B14F-4D97-AF65-F5344CB8AC3E}">
        <p14:creationId xmlns:p14="http://schemas.microsoft.com/office/powerpoint/2010/main" val="2440926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F6965F-3B6C-1F6C-2383-6453B5145C94}"/>
              </a:ext>
            </a:extLst>
          </p:cNvPr>
          <p:cNvSpPr>
            <a:spLocks noGrp="1"/>
          </p:cNvSpPr>
          <p:nvPr>
            <p:ph type="title"/>
          </p:nvPr>
        </p:nvSpPr>
        <p:spPr>
          <a:xfrm>
            <a:off x="508001" y="179919"/>
            <a:ext cx="11095564" cy="862542"/>
          </a:xfrm>
        </p:spPr>
        <p:txBody>
          <a:bodyPr>
            <a:normAutofit/>
          </a:bodyPr>
          <a:lstStyle/>
          <a:p>
            <a:r>
              <a:rPr lang="en-US" altLang="ja-JP" sz="3000" dirty="0">
                <a:latin typeface="Hiragino Kaku Gothic Pro W3" panose="020B0300000000000000" pitchFamily="34" charset="-128"/>
                <a:ea typeface="Hiragino Kaku Gothic Pro W3" panose="020B0300000000000000" pitchFamily="34" charset="-128"/>
              </a:rPr>
              <a:t>1. </a:t>
            </a:r>
            <a:r>
              <a:rPr lang="ja-JP" altLang="en-US" sz="3000">
                <a:latin typeface="Hiragino Kaku Gothic Pro W3" panose="020B0300000000000000" pitchFamily="34" charset="-128"/>
                <a:ea typeface="Hiragino Kaku Gothic Pro W3" panose="020B0300000000000000" pitchFamily="34" charset="-128"/>
              </a:rPr>
              <a:t>背景：従来のジョブ推薦システムの限界</a:t>
            </a:r>
            <a:endParaRPr kumimoji="1" lang="ja-JP" altLang="en-US" sz="3000">
              <a:latin typeface="Hiragino Kaku Gothic Pro W3" panose="020B0300000000000000" pitchFamily="34" charset="-128"/>
              <a:ea typeface="Hiragino Kaku Gothic Pro W3" panose="020B0300000000000000" pitchFamily="34" charset="-128"/>
            </a:endParaRPr>
          </a:p>
        </p:txBody>
      </p:sp>
      <p:sp>
        <p:nvSpPr>
          <p:cNvPr id="3" name="コンテンツ プレースホルダー 2">
            <a:extLst>
              <a:ext uri="{FF2B5EF4-FFF2-40B4-BE49-F238E27FC236}">
                <a16:creationId xmlns:a16="http://schemas.microsoft.com/office/drawing/2014/main" id="{752BCFCF-907E-CB53-F514-DF5B79599B9D}"/>
              </a:ext>
            </a:extLst>
          </p:cNvPr>
          <p:cNvSpPr>
            <a:spLocks noGrp="1"/>
          </p:cNvSpPr>
          <p:nvPr>
            <p:ph idx="1"/>
          </p:nvPr>
        </p:nvSpPr>
        <p:spPr>
          <a:xfrm>
            <a:off x="548218" y="1108074"/>
            <a:ext cx="11055348" cy="4805363"/>
          </a:xfrm>
        </p:spPr>
        <p:txBody>
          <a:bodyPr>
            <a:normAutofit/>
          </a:bodyPr>
          <a:lstStyle/>
          <a:p>
            <a:pPr>
              <a:lnSpc>
                <a:spcPct val="150000"/>
              </a:lnSpc>
            </a:pPr>
            <a:r>
              <a:rPr kumimoji="1" lang="ja-JP" altLang="en-US" sz="2500">
                <a:latin typeface="Hiragino Kaku Gothic Pro W3" panose="020B0300000000000000" pitchFamily="34" charset="-128"/>
                <a:ea typeface="Hiragino Kaku Gothic Pro W3" panose="020B0300000000000000" pitchFamily="34" charset="-128"/>
              </a:rPr>
              <a:t>既存の研究では</a:t>
            </a:r>
            <a:r>
              <a:rPr kumimoji="1" lang="ja-JP" altLang="en-US" sz="2500">
                <a:solidFill>
                  <a:srgbClr val="FF0000"/>
                </a:solidFill>
                <a:latin typeface="Hiragino Kaku Gothic Pro W3" panose="020B0300000000000000" pitchFamily="34" charset="-128"/>
                <a:ea typeface="Hiragino Kaku Gothic Pro W3" panose="020B0300000000000000" pitchFamily="34" charset="-128"/>
              </a:rPr>
              <a:t>短期的</a:t>
            </a:r>
            <a:r>
              <a:rPr kumimoji="1" lang="ja-JP" altLang="en-US" sz="2500">
                <a:latin typeface="Hiragino Kaku Gothic Pro W3" panose="020B0300000000000000" pitchFamily="34" charset="-128"/>
                <a:ea typeface="Hiragino Kaku Gothic Pro W3" panose="020B0300000000000000" pitchFamily="34" charset="-128"/>
              </a:rPr>
              <a:t>で、</a:t>
            </a:r>
            <a:r>
              <a:rPr kumimoji="1" lang="ja-JP" altLang="en-US" sz="2500">
                <a:solidFill>
                  <a:srgbClr val="FF0000"/>
                </a:solidFill>
                <a:latin typeface="Hiragino Kaku Gothic Pro W3" panose="020B0300000000000000" pitchFamily="34" charset="-128"/>
                <a:ea typeface="Hiragino Kaku Gothic Pro W3" panose="020B0300000000000000" pitchFamily="34" charset="-128"/>
              </a:rPr>
              <a:t>個別最適化</a:t>
            </a:r>
            <a:r>
              <a:rPr kumimoji="1" lang="ja-JP" altLang="en-US" sz="2500">
                <a:latin typeface="Hiragino Kaku Gothic Pro W3" panose="020B0300000000000000" pitchFamily="34" charset="-128"/>
                <a:ea typeface="Hiragino Kaku Gothic Pro W3" panose="020B0300000000000000" pitchFamily="34" charset="-128"/>
              </a:rPr>
              <a:t>された推薦をしている</a:t>
            </a:r>
            <a:endParaRPr kumimoji="1" lang="en-US" altLang="ja-JP" sz="2500" dirty="0">
              <a:latin typeface="Hiragino Kaku Gothic Pro W3" panose="020B0300000000000000" pitchFamily="34" charset="-128"/>
              <a:ea typeface="Hiragino Kaku Gothic Pro W3" panose="020B0300000000000000" pitchFamily="34" charset="-128"/>
            </a:endParaRPr>
          </a:p>
          <a:p>
            <a:pPr>
              <a:lnSpc>
                <a:spcPct val="150000"/>
              </a:lnSpc>
            </a:pPr>
            <a:r>
              <a:rPr kumimoji="1" lang="ja-JP" altLang="en-US" sz="2500">
                <a:latin typeface="Hiragino Kaku Gothic Pro W3" panose="020B0300000000000000" pitchFamily="34" charset="-128"/>
                <a:ea typeface="Hiragino Kaku Gothic Pro W3" panose="020B0300000000000000" pitchFamily="34" charset="-128"/>
              </a:rPr>
              <a:t>現在推薦している求職者が最もマッチングしやすそうな求人を推薦</a:t>
            </a:r>
            <a:endParaRPr lang="en-US" altLang="ja-JP" sz="21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kumimoji="1" lang="ja-JP" altLang="en-US" sz="2000">
                <a:latin typeface="Hiragino Kaku Gothic Pro W3" panose="020B0300000000000000" pitchFamily="34" charset="-128"/>
                <a:ea typeface="Hiragino Kaku Gothic Pro W3" panose="020B0300000000000000" pitchFamily="34" charset="-128"/>
              </a:rPr>
              <a:t>新たに追加された求人の推薦が軽視される可能性がある</a:t>
            </a:r>
            <a:endParaRPr kumimoji="1" lang="en-US" altLang="ja-JP" sz="2000" dirty="0">
              <a:latin typeface="Hiragino Kaku Gothic Pro W3" panose="020B0300000000000000" pitchFamily="34" charset="-128"/>
              <a:ea typeface="Hiragino Kaku Gothic Pro W3" panose="020B0300000000000000" pitchFamily="34" charset="-128"/>
            </a:endParaRPr>
          </a:p>
          <a:p>
            <a:pPr>
              <a:lnSpc>
                <a:spcPct val="150000"/>
              </a:lnSpc>
            </a:pPr>
            <a:r>
              <a:rPr kumimoji="1" lang="ja-JP" altLang="en-US" sz="2500">
                <a:latin typeface="Hiragino Kaku Gothic Pro W3" panose="020B0300000000000000" pitchFamily="34" charset="-128"/>
                <a:ea typeface="Hiragino Kaku Gothic Pro W3" panose="020B0300000000000000" pitchFamily="34" charset="-128"/>
              </a:rPr>
              <a:t>現在推薦している求職者のみの情報に基づいて推薦</a:t>
            </a:r>
            <a:endParaRPr kumimoji="1" lang="en-US" altLang="ja-JP" sz="25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kumimoji="1" lang="ja-JP" altLang="en-US" sz="2000">
                <a:latin typeface="Hiragino Kaku Gothic Pro W3" panose="020B0300000000000000" pitchFamily="34" charset="-128"/>
                <a:ea typeface="Hiragino Kaku Gothic Pro W3" panose="020B0300000000000000" pitchFamily="34" charset="-128"/>
              </a:rPr>
              <a:t>より適格な他の求職者から既に応募されている求人を推薦する可能性がある</a:t>
            </a:r>
            <a:endParaRPr kumimoji="1" lang="en-US" altLang="ja-JP" sz="20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lang="ja-JP" altLang="en-US" sz="2000">
                <a:latin typeface="Hiragino Kaku Gothic Pro W3" panose="020B0300000000000000" pitchFamily="34" charset="-128"/>
                <a:ea typeface="Hiragino Kaku Gothic Pro W3" panose="020B0300000000000000" pitchFamily="34" charset="-128"/>
              </a:rPr>
              <a:t>人気の求人を全求職者に推薦する可能性がある</a:t>
            </a:r>
            <a:endParaRPr kumimoji="1" lang="en-US" altLang="ja-JP" sz="2000" dirty="0">
              <a:latin typeface="Hiragino Kaku Gothic Pro W3" panose="020B0300000000000000" pitchFamily="34" charset="-128"/>
              <a:ea typeface="Hiragino Kaku Gothic Pro W3" panose="020B0300000000000000" pitchFamily="34" charset="-128"/>
            </a:endParaRPr>
          </a:p>
        </p:txBody>
      </p:sp>
      <p:cxnSp>
        <p:nvCxnSpPr>
          <p:cNvPr id="5" name="直線コネクタ 4">
            <a:extLst>
              <a:ext uri="{FF2B5EF4-FFF2-40B4-BE49-F238E27FC236}">
                <a16:creationId xmlns:a16="http://schemas.microsoft.com/office/drawing/2014/main" id="{3E86C13F-9470-1A01-8D63-E112EEF92394}"/>
              </a:ext>
            </a:extLst>
          </p:cNvPr>
          <p:cNvCxnSpPr>
            <a:cxnSpLocks/>
          </p:cNvCxnSpPr>
          <p:nvPr/>
        </p:nvCxnSpPr>
        <p:spPr>
          <a:xfrm>
            <a:off x="508001" y="1075267"/>
            <a:ext cx="11095564"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AB07C03E-448E-5456-C81E-9353AEC7B0E3}"/>
              </a:ext>
            </a:extLst>
          </p:cNvPr>
          <p:cNvSpPr txBox="1"/>
          <p:nvPr/>
        </p:nvSpPr>
        <p:spPr>
          <a:xfrm>
            <a:off x="5195926" y="4931102"/>
            <a:ext cx="6190669" cy="1728615"/>
          </a:xfrm>
          <a:prstGeom prst="rect">
            <a:avLst/>
          </a:prstGeom>
          <a:noFill/>
        </p:spPr>
        <p:txBody>
          <a:bodyPr wrap="square" rtlCol="0">
            <a:spAutoFit/>
          </a:bodyPr>
          <a:lstStyle/>
          <a:p>
            <a:pPr>
              <a:lnSpc>
                <a:spcPts val="2560"/>
              </a:lnSpc>
            </a:pPr>
            <a:r>
              <a:rPr kumimoji="1" lang="ja-JP" altLang="en-US">
                <a:latin typeface="Hiragino Kaku Gothic Pro W3" panose="020B0300000000000000" pitchFamily="34" charset="-128"/>
                <a:ea typeface="Hiragino Kaku Gothic Pro W3" panose="020B0300000000000000" pitchFamily="34" charset="-128"/>
              </a:rPr>
              <a:t>上の求職者に推薦する求人を決める際には</a:t>
            </a:r>
            <a:endParaRPr kumimoji="1" lang="en-US" altLang="ja-JP" dirty="0">
              <a:latin typeface="Hiragino Kaku Gothic Pro W3" panose="020B0300000000000000" pitchFamily="34" charset="-128"/>
              <a:ea typeface="Hiragino Kaku Gothic Pro W3" panose="020B0300000000000000" pitchFamily="34" charset="-128"/>
            </a:endParaRPr>
          </a:p>
          <a:p>
            <a:pPr marL="342900" indent="-342900">
              <a:lnSpc>
                <a:spcPts val="2560"/>
              </a:lnSpc>
              <a:buFont typeface="Arial" panose="020B0604020202020204" pitchFamily="34" charset="0"/>
              <a:buChar char="•"/>
            </a:pPr>
            <a:r>
              <a:rPr kumimoji="1" lang="ja-JP" altLang="en-US">
                <a:latin typeface="Hiragino Kaku Gothic Pro W3" panose="020B0300000000000000" pitchFamily="34" charset="-128"/>
                <a:ea typeface="Hiragino Kaku Gothic Pro W3" panose="020B0300000000000000" pitchFamily="34" charset="-128"/>
              </a:rPr>
              <a:t>その求人に既に応募している求職者の情報</a:t>
            </a:r>
            <a:endParaRPr kumimoji="1" lang="en-US" altLang="ja-JP" dirty="0">
              <a:latin typeface="Hiragino Kaku Gothic Pro W3" panose="020B0300000000000000" pitchFamily="34" charset="-128"/>
              <a:ea typeface="Hiragino Kaku Gothic Pro W3" panose="020B0300000000000000" pitchFamily="34" charset="-128"/>
            </a:endParaRPr>
          </a:p>
          <a:p>
            <a:pPr marL="342900" indent="-342900">
              <a:lnSpc>
                <a:spcPts val="2560"/>
              </a:lnSpc>
              <a:buFont typeface="Arial" panose="020B0604020202020204" pitchFamily="34" charset="0"/>
              <a:buChar char="•"/>
            </a:pPr>
            <a:r>
              <a:rPr lang="ja-JP" altLang="en-US">
                <a:latin typeface="Hiragino Kaku Gothic Pro W3" panose="020B0300000000000000" pitchFamily="34" charset="-128"/>
                <a:ea typeface="Hiragino Kaku Gothic Pro W3" panose="020B0300000000000000" pitchFamily="34" charset="-128"/>
              </a:rPr>
              <a:t>今後、応募しそうな求職者の情報</a:t>
            </a:r>
            <a:endParaRPr kumimoji="1" lang="en-US" altLang="ja-JP" dirty="0">
              <a:latin typeface="Hiragino Kaku Gothic Pro W3" panose="020B0300000000000000" pitchFamily="34" charset="-128"/>
              <a:ea typeface="Hiragino Kaku Gothic Pro W3" panose="020B0300000000000000" pitchFamily="34" charset="-128"/>
            </a:endParaRPr>
          </a:p>
          <a:p>
            <a:pPr marL="342900" indent="-342900">
              <a:lnSpc>
                <a:spcPts val="2560"/>
              </a:lnSpc>
              <a:buFont typeface="Arial" panose="020B0604020202020204" pitchFamily="34" charset="0"/>
              <a:buChar char="•"/>
            </a:pPr>
            <a:r>
              <a:rPr kumimoji="1" lang="ja-JP" altLang="en-US">
                <a:latin typeface="Hiragino Kaku Gothic Pro W3" panose="020B0300000000000000" pitchFamily="34" charset="-128"/>
                <a:ea typeface="Hiragino Kaku Gothic Pro W3" panose="020B0300000000000000" pitchFamily="34" charset="-128"/>
              </a:rPr>
              <a:t>その求人の人気さ</a:t>
            </a:r>
            <a:endParaRPr kumimoji="1" lang="en-US" altLang="ja-JP" dirty="0">
              <a:latin typeface="Hiragino Kaku Gothic Pro W3" panose="020B0300000000000000" pitchFamily="34" charset="-128"/>
              <a:ea typeface="Hiragino Kaku Gothic Pro W3" panose="020B0300000000000000" pitchFamily="34" charset="-128"/>
            </a:endParaRPr>
          </a:p>
          <a:p>
            <a:pPr>
              <a:lnSpc>
                <a:spcPts val="2560"/>
              </a:lnSpc>
            </a:pPr>
            <a:r>
              <a:rPr lang="ja-JP" altLang="en-US">
                <a:latin typeface="Hiragino Kaku Gothic Pro W3" panose="020B0300000000000000" pitchFamily="34" charset="-128"/>
                <a:ea typeface="Hiragino Kaku Gothic Pro W3" panose="020B0300000000000000" pitchFamily="34" charset="-128"/>
              </a:rPr>
              <a:t>など</a:t>
            </a:r>
            <a:r>
              <a:rPr lang="ja-JP" altLang="en-US">
                <a:solidFill>
                  <a:srgbClr val="FF0000"/>
                </a:solidFill>
                <a:latin typeface="Hiragino Kaku Gothic Pro W3" panose="020B0300000000000000" pitchFamily="34" charset="-128"/>
                <a:ea typeface="Hiragino Kaku Gothic Pro W3" panose="020B0300000000000000" pitchFamily="34" charset="-128"/>
              </a:rPr>
              <a:t>長期的</a:t>
            </a:r>
            <a:r>
              <a:rPr lang="ja-JP" altLang="en-US">
                <a:latin typeface="Hiragino Kaku Gothic Pro W3" panose="020B0300000000000000" pitchFamily="34" charset="-128"/>
                <a:ea typeface="Hiragino Kaku Gothic Pro W3" panose="020B0300000000000000" pitchFamily="34" charset="-128"/>
              </a:rPr>
              <a:t>で、</a:t>
            </a:r>
            <a:r>
              <a:rPr lang="ja-JP" altLang="en-US">
                <a:solidFill>
                  <a:srgbClr val="FF0000"/>
                </a:solidFill>
                <a:latin typeface="Hiragino Kaku Gothic Pro W3" panose="020B0300000000000000" pitchFamily="34" charset="-128"/>
                <a:ea typeface="Hiragino Kaku Gothic Pro W3" panose="020B0300000000000000" pitchFamily="34" charset="-128"/>
              </a:rPr>
              <a:t>市場全体</a:t>
            </a:r>
            <a:r>
              <a:rPr lang="ja-JP" altLang="en-US">
                <a:latin typeface="Hiragino Kaku Gothic Pro W3" panose="020B0300000000000000" pitchFamily="34" charset="-128"/>
                <a:ea typeface="Hiragino Kaku Gothic Pro W3" panose="020B0300000000000000" pitchFamily="34" charset="-128"/>
              </a:rPr>
              <a:t>の情報を</a:t>
            </a:r>
            <a:r>
              <a:rPr kumimoji="1" lang="ja-JP" altLang="en-US">
                <a:latin typeface="Hiragino Kaku Gothic Pro W3" panose="020B0300000000000000" pitchFamily="34" charset="-128"/>
                <a:ea typeface="Hiragino Kaku Gothic Pro W3" panose="020B0300000000000000" pitchFamily="34" charset="-128"/>
              </a:rPr>
              <a:t>加味しなければならない</a:t>
            </a:r>
            <a:endParaRPr kumimoji="1" lang="en-US" altLang="ja-JP" dirty="0">
              <a:latin typeface="Hiragino Kaku Gothic Pro W3" panose="020B0300000000000000" pitchFamily="34" charset="-128"/>
              <a:ea typeface="Hiragino Kaku Gothic Pro W3" panose="020B0300000000000000" pitchFamily="34" charset="-128"/>
            </a:endParaRPr>
          </a:p>
        </p:txBody>
      </p:sp>
      <p:grpSp>
        <p:nvGrpSpPr>
          <p:cNvPr id="54" name="グループ化 53">
            <a:extLst>
              <a:ext uri="{FF2B5EF4-FFF2-40B4-BE49-F238E27FC236}">
                <a16:creationId xmlns:a16="http://schemas.microsoft.com/office/drawing/2014/main" id="{B3B96B07-E837-AF96-2857-F0BC07D44E75}"/>
              </a:ext>
            </a:extLst>
          </p:cNvPr>
          <p:cNvGrpSpPr/>
          <p:nvPr/>
        </p:nvGrpSpPr>
        <p:grpSpPr>
          <a:xfrm>
            <a:off x="1673028" y="4756923"/>
            <a:ext cx="3141436" cy="1921158"/>
            <a:chOff x="3575436" y="4700853"/>
            <a:chExt cx="3141436" cy="1921158"/>
          </a:xfrm>
        </p:grpSpPr>
        <p:pic>
          <p:nvPicPr>
            <p:cNvPr id="4" name="図 3" descr="黒いバックグラウンドの前に座っている人形&#10;&#10;低い精度で自動的に生成された説明">
              <a:extLst>
                <a:ext uri="{FF2B5EF4-FFF2-40B4-BE49-F238E27FC236}">
                  <a16:creationId xmlns:a16="http://schemas.microsoft.com/office/drawing/2014/main" id="{7D2EF1E5-71A9-4000-EABB-023ED7D46E21}"/>
                </a:ext>
              </a:extLst>
            </p:cNvPr>
            <p:cNvPicPr>
              <a:picLocks noChangeAspect="1"/>
            </p:cNvPicPr>
            <p:nvPr/>
          </p:nvPicPr>
          <p:blipFill rotWithShape="1">
            <a:blip r:embed="rId3"/>
            <a:srcRect l="23972" r="27613" b="64483"/>
            <a:stretch/>
          </p:blipFill>
          <p:spPr>
            <a:xfrm>
              <a:off x="3575436" y="4700854"/>
              <a:ext cx="759352" cy="821267"/>
            </a:xfrm>
            <a:prstGeom prst="rect">
              <a:avLst/>
            </a:prstGeom>
          </p:spPr>
        </p:pic>
        <p:pic>
          <p:nvPicPr>
            <p:cNvPr id="6" name="図 5" descr="カレンダー&#10;&#10;自動的に生成された説明">
              <a:extLst>
                <a:ext uri="{FF2B5EF4-FFF2-40B4-BE49-F238E27FC236}">
                  <a16:creationId xmlns:a16="http://schemas.microsoft.com/office/drawing/2014/main" id="{AD9FC67F-E356-6DE0-1828-1CE84B07123A}"/>
                </a:ext>
              </a:extLst>
            </p:cNvPr>
            <p:cNvPicPr>
              <a:picLocks noChangeAspect="1"/>
            </p:cNvPicPr>
            <p:nvPr/>
          </p:nvPicPr>
          <p:blipFill>
            <a:blip r:embed="rId4"/>
            <a:stretch>
              <a:fillRect/>
            </a:stretch>
          </p:blipFill>
          <p:spPr>
            <a:xfrm>
              <a:off x="5957200" y="4700853"/>
              <a:ext cx="759672" cy="821267"/>
            </a:xfrm>
            <a:prstGeom prst="rect">
              <a:avLst/>
            </a:prstGeom>
          </p:spPr>
        </p:pic>
        <p:pic>
          <p:nvPicPr>
            <p:cNvPr id="7" name="図 6" descr="カレンダー&#10;&#10;自動的に生成された説明">
              <a:extLst>
                <a:ext uri="{FF2B5EF4-FFF2-40B4-BE49-F238E27FC236}">
                  <a16:creationId xmlns:a16="http://schemas.microsoft.com/office/drawing/2014/main" id="{11DCF3A4-2963-7AF8-6ABC-F17DAF0CA9AC}"/>
                </a:ext>
              </a:extLst>
            </p:cNvPr>
            <p:cNvPicPr>
              <a:picLocks noChangeAspect="1"/>
            </p:cNvPicPr>
            <p:nvPr/>
          </p:nvPicPr>
          <p:blipFill>
            <a:blip r:embed="rId4"/>
            <a:stretch>
              <a:fillRect/>
            </a:stretch>
          </p:blipFill>
          <p:spPr>
            <a:xfrm>
              <a:off x="5957200" y="5739340"/>
              <a:ext cx="759672" cy="821267"/>
            </a:xfrm>
            <a:prstGeom prst="rect">
              <a:avLst/>
            </a:prstGeom>
          </p:spPr>
        </p:pic>
        <p:pic>
          <p:nvPicPr>
            <p:cNvPr id="8" name="図 7" descr="黒いバックグラウンドの前に座っている人形&#10;&#10;低い精度で自動的に生成された説明">
              <a:extLst>
                <a:ext uri="{FF2B5EF4-FFF2-40B4-BE49-F238E27FC236}">
                  <a16:creationId xmlns:a16="http://schemas.microsoft.com/office/drawing/2014/main" id="{0687CD6C-4A68-FF6C-CA0E-85F70BCD36A8}"/>
                </a:ext>
              </a:extLst>
            </p:cNvPr>
            <p:cNvPicPr>
              <a:picLocks noChangeAspect="1"/>
            </p:cNvPicPr>
            <p:nvPr/>
          </p:nvPicPr>
          <p:blipFill rotWithShape="1">
            <a:blip r:embed="rId3">
              <a:alphaModFix amt="50000"/>
            </a:blip>
            <a:srcRect l="23972" r="27613" b="64483"/>
            <a:stretch/>
          </p:blipFill>
          <p:spPr>
            <a:xfrm>
              <a:off x="3575436" y="5739341"/>
              <a:ext cx="759352" cy="821267"/>
            </a:xfrm>
            <a:prstGeom prst="rect">
              <a:avLst/>
            </a:prstGeom>
          </p:spPr>
        </p:pic>
        <p:cxnSp>
          <p:nvCxnSpPr>
            <p:cNvPr id="20" name="直線矢印コネクタ 19">
              <a:extLst>
                <a:ext uri="{FF2B5EF4-FFF2-40B4-BE49-F238E27FC236}">
                  <a16:creationId xmlns:a16="http://schemas.microsoft.com/office/drawing/2014/main" id="{7F37AC18-A404-1E5F-0A56-F29BAC1B79C4}"/>
                </a:ext>
              </a:extLst>
            </p:cNvPr>
            <p:cNvCxnSpPr>
              <a:cxnSpLocks/>
              <a:stCxn id="8" idx="3"/>
              <a:endCxn id="7" idx="1"/>
            </p:cNvCxnSpPr>
            <p:nvPr/>
          </p:nvCxnSpPr>
          <p:spPr>
            <a:xfrm flipV="1">
              <a:off x="4334788" y="6149974"/>
              <a:ext cx="1622412"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053EDA2C-5838-7441-0E5F-147C33B26605}"/>
                </a:ext>
              </a:extLst>
            </p:cNvPr>
            <p:cNvCxnSpPr>
              <a:cxnSpLocks/>
            </p:cNvCxnSpPr>
            <p:nvPr/>
          </p:nvCxnSpPr>
          <p:spPr>
            <a:xfrm flipV="1">
              <a:off x="4626864" y="6211379"/>
              <a:ext cx="1330336" cy="3492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8A4C8F2A-6629-F064-69B0-FA8C38D4B1A3}"/>
                </a:ext>
              </a:extLst>
            </p:cNvPr>
            <p:cNvCxnSpPr>
              <a:cxnSpLocks/>
            </p:cNvCxnSpPr>
            <p:nvPr/>
          </p:nvCxnSpPr>
          <p:spPr>
            <a:xfrm flipV="1">
              <a:off x="5039710" y="6290441"/>
              <a:ext cx="917490" cy="3315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455075F6-E9A5-E513-8DBA-77938E1A1C73}"/>
                </a:ext>
              </a:extLst>
            </p:cNvPr>
            <p:cNvCxnSpPr>
              <a:cxnSpLocks/>
            </p:cNvCxnSpPr>
            <p:nvPr/>
          </p:nvCxnSpPr>
          <p:spPr>
            <a:xfrm flipV="1">
              <a:off x="5575738" y="6385993"/>
              <a:ext cx="381462" cy="2360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A2CA4BF5-E920-CC32-D4C9-23F649AE9BE6}"/>
                </a:ext>
              </a:extLst>
            </p:cNvPr>
            <p:cNvCxnSpPr>
              <a:cxnSpLocks/>
              <a:stCxn id="6" idx="1"/>
              <a:endCxn id="4" idx="3"/>
            </p:cNvCxnSpPr>
            <p:nvPr/>
          </p:nvCxnSpPr>
          <p:spPr>
            <a:xfrm flipH="1">
              <a:off x="4334788" y="5111487"/>
              <a:ext cx="1622412" cy="1"/>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AC3C691E-69ED-4F5E-EB2E-515EB56224E9}"/>
                </a:ext>
              </a:extLst>
            </p:cNvPr>
            <p:cNvSpPr txBox="1"/>
            <p:nvPr/>
          </p:nvSpPr>
          <p:spPr>
            <a:xfrm>
              <a:off x="4861300" y="5138407"/>
              <a:ext cx="569387" cy="323165"/>
            </a:xfrm>
            <a:prstGeom prst="rect">
              <a:avLst/>
            </a:prstGeom>
            <a:noFill/>
          </p:spPr>
          <p:txBody>
            <a:bodyPr wrap="none" rtlCol="0">
              <a:spAutoFit/>
            </a:bodyPr>
            <a:lstStyle/>
            <a:p>
              <a:r>
                <a:rPr kumimoji="1" lang="ja-JP" altLang="en-US" sz="1500">
                  <a:solidFill>
                    <a:schemeClr val="accent2"/>
                  </a:solidFill>
                  <a:latin typeface="Hiragino Kaku Gothic Pro W3" panose="020B0300000000000000" pitchFamily="34" charset="-128"/>
                  <a:ea typeface="Hiragino Kaku Gothic Pro W3" panose="020B0300000000000000" pitchFamily="34" charset="-128"/>
                </a:rPr>
                <a:t>推薦</a:t>
              </a:r>
            </a:p>
          </p:txBody>
        </p:sp>
        <p:sp>
          <p:nvSpPr>
            <p:cNvPr id="53" name="テキスト ボックス 52">
              <a:extLst>
                <a:ext uri="{FF2B5EF4-FFF2-40B4-BE49-F238E27FC236}">
                  <a16:creationId xmlns:a16="http://schemas.microsoft.com/office/drawing/2014/main" id="{DB2DB762-1B74-C9E8-106B-B86EE85F7579}"/>
                </a:ext>
              </a:extLst>
            </p:cNvPr>
            <p:cNvSpPr txBox="1"/>
            <p:nvPr/>
          </p:nvSpPr>
          <p:spPr>
            <a:xfrm>
              <a:off x="4861299" y="5838534"/>
              <a:ext cx="569387" cy="323165"/>
            </a:xfrm>
            <a:prstGeom prst="rect">
              <a:avLst/>
            </a:prstGeom>
            <a:noFill/>
          </p:spPr>
          <p:txBody>
            <a:bodyPr wrap="none" rtlCol="0">
              <a:spAutoFit/>
            </a:bodyPr>
            <a:lstStyle/>
            <a:p>
              <a:r>
                <a:rPr kumimoji="1" lang="ja-JP" altLang="en-US" sz="1500">
                  <a:latin typeface="Hiragino Kaku Gothic Pro W3" panose="020B0300000000000000" pitchFamily="34" charset="-128"/>
                  <a:ea typeface="Hiragino Kaku Gothic Pro W3" panose="020B0300000000000000" pitchFamily="34" charset="-128"/>
                </a:rPr>
                <a:t>応募</a:t>
              </a:r>
            </a:p>
          </p:txBody>
        </p:sp>
      </p:grpSp>
      <p:sp>
        <p:nvSpPr>
          <p:cNvPr id="9" name="スライド番号プレースホルダー 8">
            <a:extLst>
              <a:ext uri="{FF2B5EF4-FFF2-40B4-BE49-F238E27FC236}">
                <a16:creationId xmlns:a16="http://schemas.microsoft.com/office/drawing/2014/main" id="{2174160F-7560-A229-2A12-4BA131E77769}"/>
              </a:ext>
            </a:extLst>
          </p:cNvPr>
          <p:cNvSpPr>
            <a:spLocks noGrp="1"/>
          </p:cNvSpPr>
          <p:nvPr>
            <p:ph type="sldNum" sz="quarter" idx="12"/>
          </p:nvPr>
        </p:nvSpPr>
        <p:spPr/>
        <p:txBody>
          <a:bodyPr/>
          <a:lstStyle/>
          <a:p>
            <a:fld id="{84A7A7E2-47CA-F646-A4E8-D7F4BB3B5D6A}" type="slidenum">
              <a:rPr kumimoji="1" lang="ja-JP" altLang="en-US" smtClean="0"/>
              <a:t>3</a:t>
            </a:fld>
            <a:endParaRPr kumimoji="1" lang="ja-JP" altLang="en-US"/>
          </a:p>
        </p:txBody>
      </p:sp>
    </p:spTree>
    <p:extLst>
      <p:ext uri="{BB962C8B-B14F-4D97-AF65-F5344CB8AC3E}">
        <p14:creationId xmlns:p14="http://schemas.microsoft.com/office/powerpoint/2010/main" val="2509182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F6965F-3B6C-1F6C-2383-6453B5145C94}"/>
              </a:ext>
            </a:extLst>
          </p:cNvPr>
          <p:cNvSpPr>
            <a:spLocks noGrp="1"/>
          </p:cNvSpPr>
          <p:nvPr>
            <p:ph type="title"/>
          </p:nvPr>
        </p:nvSpPr>
        <p:spPr>
          <a:xfrm>
            <a:off x="508001" y="179919"/>
            <a:ext cx="11095564" cy="862542"/>
          </a:xfrm>
        </p:spPr>
        <p:txBody>
          <a:bodyPr>
            <a:normAutofit/>
          </a:bodyPr>
          <a:lstStyle/>
          <a:p>
            <a:r>
              <a:rPr lang="en-US" altLang="ja-JP" sz="3000" dirty="0">
                <a:latin typeface="Hiragino Kaku Gothic Pro W3" panose="020B0300000000000000" pitchFamily="34" charset="-128"/>
                <a:ea typeface="Hiragino Kaku Gothic Pro W3" panose="020B0300000000000000" pitchFamily="34" charset="-128"/>
              </a:rPr>
              <a:t>1. </a:t>
            </a:r>
            <a:r>
              <a:rPr lang="ja-JP" altLang="en-US" sz="3000">
                <a:latin typeface="Hiragino Kaku Gothic Pro W3" panose="020B0300000000000000" pitchFamily="34" charset="-128"/>
                <a:ea typeface="Hiragino Kaku Gothic Pro W3" panose="020B0300000000000000" pitchFamily="34" charset="-128"/>
              </a:rPr>
              <a:t>背景：本研究の目的と貢献</a:t>
            </a:r>
            <a:endParaRPr kumimoji="1" lang="ja-JP" altLang="en-US" sz="3000">
              <a:latin typeface="Hiragino Kaku Gothic Pro W3" panose="020B0300000000000000" pitchFamily="34" charset="-128"/>
              <a:ea typeface="Hiragino Kaku Gothic Pro W3" panose="020B0300000000000000" pitchFamily="34" charset="-128"/>
            </a:endParaRPr>
          </a:p>
        </p:txBody>
      </p:sp>
      <p:sp>
        <p:nvSpPr>
          <p:cNvPr id="3" name="コンテンツ プレースホルダー 2">
            <a:extLst>
              <a:ext uri="{FF2B5EF4-FFF2-40B4-BE49-F238E27FC236}">
                <a16:creationId xmlns:a16="http://schemas.microsoft.com/office/drawing/2014/main" id="{752BCFCF-907E-CB53-F514-DF5B79599B9D}"/>
              </a:ext>
            </a:extLst>
          </p:cNvPr>
          <p:cNvSpPr>
            <a:spLocks noGrp="1"/>
          </p:cNvSpPr>
          <p:nvPr>
            <p:ph idx="1"/>
          </p:nvPr>
        </p:nvSpPr>
        <p:spPr>
          <a:xfrm>
            <a:off x="548218" y="1108074"/>
            <a:ext cx="11055348" cy="5165403"/>
          </a:xfrm>
        </p:spPr>
        <p:txBody>
          <a:bodyPr>
            <a:normAutofit lnSpcReduction="10000"/>
          </a:bodyPr>
          <a:lstStyle/>
          <a:p>
            <a:pPr marL="0" indent="0">
              <a:lnSpc>
                <a:spcPct val="150000"/>
              </a:lnSpc>
              <a:buNone/>
            </a:pPr>
            <a:r>
              <a:rPr kumimoji="1" lang="ja-JP" altLang="en-US" sz="2500">
                <a:latin typeface="Hiragino Kaku Gothic Pro W3" panose="020B0300000000000000" pitchFamily="34" charset="-128"/>
                <a:ea typeface="Hiragino Kaku Gothic Pro W3" panose="020B0300000000000000" pitchFamily="34" charset="-128"/>
              </a:rPr>
              <a:t>目的：</a:t>
            </a:r>
            <a:r>
              <a:rPr kumimoji="1" lang="ja-JP" altLang="en-US" sz="2500">
                <a:solidFill>
                  <a:srgbClr val="FF0000"/>
                </a:solidFill>
                <a:latin typeface="Hiragino Kaku Gothic Pro W3" panose="020B0300000000000000" pitchFamily="34" charset="-128"/>
                <a:ea typeface="Hiragino Kaku Gothic Pro W3" panose="020B0300000000000000" pitchFamily="34" charset="-128"/>
              </a:rPr>
              <a:t>長期的</a:t>
            </a:r>
            <a:r>
              <a:rPr kumimoji="1" lang="ja-JP" altLang="en-US" sz="2500">
                <a:latin typeface="Hiragino Kaku Gothic Pro W3" panose="020B0300000000000000" pitchFamily="34" charset="-128"/>
                <a:ea typeface="Hiragino Kaku Gothic Pro W3" panose="020B0300000000000000" pitchFamily="34" charset="-128"/>
              </a:rPr>
              <a:t>で、</a:t>
            </a:r>
            <a:r>
              <a:rPr kumimoji="1" lang="ja-JP" altLang="en-US" sz="2500">
                <a:solidFill>
                  <a:srgbClr val="FF0000"/>
                </a:solidFill>
                <a:latin typeface="Hiragino Kaku Gothic Pro W3" panose="020B0300000000000000" pitchFamily="34" charset="-128"/>
                <a:ea typeface="Hiragino Kaku Gothic Pro W3" panose="020B0300000000000000" pitchFamily="34" charset="-128"/>
              </a:rPr>
              <a:t>市場全体</a:t>
            </a:r>
            <a:r>
              <a:rPr kumimoji="1" lang="ja-JP" altLang="en-US" sz="2500">
                <a:latin typeface="Hiragino Kaku Gothic Pro W3" panose="020B0300000000000000" pitchFamily="34" charset="-128"/>
                <a:ea typeface="Hiragino Kaku Gothic Pro W3" panose="020B0300000000000000" pitchFamily="34" charset="-128"/>
              </a:rPr>
              <a:t>の情報を加味したジョブ推薦システムの研究</a:t>
            </a:r>
            <a:endParaRPr lang="en-US" altLang="ja-JP" sz="2500" dirty="0">
              <a:latin typeface="Hiragino Kaku Gothic Pro W3" panose="020B0300000000000000" pitchFamily="34" charset="-128"/>
              <a:ea typeface="Hiragino Kaku Gothic Pro W3" panose="020B0300000000000000" pitchFamily="34" charset="-128"/>
            </a:endParaRPr>
          </a:p>
          <a:p>
            <a:pPr marL="0" indent="0">
              <a:lnSpc>
                <a:spcPct val="150000"/>
              </a:lnSpc>
              <a:buNone/>
            </a:pPr>
            <a:r>
              <a:rPr kumimoji="1" lang="ja-JP" altLang="en-US" sz="2500">
                <a:latin typeface="Hiragino Kaku Gothic Pro W3" panose="020B0300000000000000" pitchFamily="34" charset="-128"/>
                <a:ea typeface="Hiragino Kaku Gothic Pro W3" panose="020B0300000000000000" pitchFamily="34" charset="-128"/>
              </a:rPr>
              <a:t>具体的には主に</a:t>
            </a:r>
            <a:r>
              <a:rPr kumimoji="1" lang="en-US" altLang="ja-JP" sz="2500" dirty="0">
                <a:latin typeface="Hiragino Kaku Gothic Pro W3" panose="020B0300000000000000" pitchFamily="34" charset="-128"/>
                <a:ea typeface="Hiragino Kaku Gothic Pro W3" panose="020B0300000000000000" pitchFamily="34" charset="-128"/>
              </a:rPr>
              <a:t>2</a:t>
            </a:r>
            <a:r>
              <a:rPr kumimoji="1" lang="ja-JP" altLang="en-US" sz="2500">
                <a:latin typeface="Hiragino Kaku Gothic Pro W3" panose="020B0300000000000000" pitchFamily="34" charset="-128"/>
                <a:ea typeface="Hiragino Kaku Gothic Pro W3" panose="020B0300000000000000" pitchFamily="34" charset="-128"/>
              </a:rPr>
              <a:t>つのアプローチを試みた</a:t>
            </a:r>
            <a:r>
              <a:rPr kumimoji="1" lang="ja-JP" altLang="en-US" sz="2500">
                <a:solidFill>
                  <a:schemeClr val="bg2">
                    <a:lumMod val="75000"/>
                  </a:schemeClr>
                </a:solidFill>
                <a:latin typeface="Hiragino Kaku Gothic Pro W3" panose="020B0300000000000000" pitchFamily="34" charset="-128"/>
                <a:ea typeface="Hiragino Kaku Gothic Pro W3" panose="020B0300000000000000" pitchFamily="34" charset="-128"/>
              </a:rPr>
              <a:t>（薄字は発表では省略）</a:t>
            </a:r>
            <a:r>
              <a:rPr lang="ja-JP" altLang="en-US" sz="2500">
                <a:latin typeface="Hiragino Kaku Gothic Pro W3" panose="020B0300000000000000" pitchFamily="34" charset="-128"/>
                <a:ea typeface="Hiragino Kaku Gothic Pro W3" panose="020B0300000000000000" pitchFamily="34" charset="-128"/>
              </a:rPr>
              <a:t>：</a:t>
            </a:r>
            <a:endParaRPr lang="en-US" altLang="ja-JP" sz="2500" dirty="0">
              <a:latin typeface="Hiragino Kaku Gothic Pro W3" panose="020B0300000000000000" pitchFamily="34" charset="-128"/>
              <a:ea typeface="Hiragino Kaku Gothic Pro W3" panose="020B0300000000000000" pitchFamily="34" charset="-128"/>
            </a:endParaRPr>
          </a:p>
          <a:p>
            <a:pPr marL="457200" indent="-457200">
              <a:lnSpc>
                <a:spcPct val="150000"/>
              </a:lnSpc>
              <a:buFont typeface="+mj-lt"/>
              <a:buAutoNum type="arabicPeriod"/>
            </a:pPr>
            <a:r>
              <a:rPr lang="ja-JP" altLang="en-US" sz="2500">
                <a:latin typeface="Hiragino Kaku Gothic Pro W3" panose="020B0300000000000000" pitchFamily="34" charset="-128"/>
                <a:ea typeface="Hiragino Kaku Gothic Pro W3" panose="020B0300000000000000" pitchFamily="34" charset="-128"/>
              </a:rPr>
              <a:t>長期的な最適化のため</a:t>
            </a:r>
            <a:r>
              <a:rPr lang="ja-JP" altLang="en-US" sz="2500">
                <a:solidFill>
                  <a:srgbClr val="FF0000"/>
                </a:solidFill>
                <a:latin typeface="Hiragino Kaku Gothic Pro W3" panose="020B0300000000000000" pitchFamily="34" charset="-128"/>
                <a:ea typeface="Hiragino Kaku Gothic Pro W3" panose="020B0300000000000000" pitchFamily="34" charset="-128"/>
              </a:rPr>
              <a:t>強化学習（</a:t>
            </a:r>
            <a:r>
              <a:rPr lang="en-US" altLang="ja-JP" sz="2500" dirty="0">
                <a:solidFill>
                  <a:srgbClr val="FF0000"/>
                </a:solidFill>
                <a:latin typeface="Hiragino Kaku Gothic Pro W3" panose="020B0300000000000000" pitchFamily="34" charset="-128"/>
                <a:ea typeface="Hiragino Kaku Gothic Pro W3" panose="020B0300000000000000" pitchFamily="34" charset="-128"/>
              </a:rPr>
              <a:t>RL</a:t>
            </a:r>
            <a:r>
              <a:rPr lang="ja-JP" altLang="en-US" sz="2500">
                <a:solidFill>
                  <a:srgbClr val="FF0000"/>
                </a:solidFill>
                <a:latin typeface="Hiragino Kaku Gothic Pro W3" panose="020B0300000000000000" pitchFamily="34" charset="-128"/>
                <a:ea typeface="Hiragino Kaku Gothic Pro W3" panose="020B0300000000000000" pitchFamily="34" charset="-128"/>
              </a:rPr>
              <a:t>）</a:t>
            </a:r>
            <a:r>
              <a:rPr lang="ja-JP" altLang="en-US" sz="2500">
                <a:latin typeface="Hiragino Kaku Gothic Pro W3" panose="020B0300000000000000" pitchFamily="34" charset="-128"/>
                <a:ea typeface="Hiragino Kaku Gothic Pro W3" panose="020B0300000000000000" pitchFamily="34" charset="-128"/>
              </a:rPr>
              <a:t>を導入</a:t>
            </a:r>
            <a:endParaRPr lang="en-US" altLang="ja-JP" sz="25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lang="ja-JP" altLang="en-US" sz="2100">
                <a:solidFill>
                  <a:schemeClr val="tx1">
                    <a:alpha val="40003"/>
                  </a:schemeClr>
                </a:solidFill>
                <a:latin typeface="Hiragino Kaku Gothic Pro W3" panose="020B0300000000000000" pitchFamily="34" charset="-128"/>
                <a:ea typeface="Hiragino Kaku Gothic Pro W3" panose="020B0300000000000000" pitchFamily="34" charset="-128"/>
              </a:rPr>
              <a:t>ジョブマッチングをマルコフ決定過程（</a:t>
            </a:r>
            <a:r>
              <a:rPr lang="en-US" altLang="ja-JP" sz="2100" dirty="0">
                <a:solidFill>
                  <a:schemeClr val="tx1">
                    <a:alpha val="40003"/>
                  </a:schemeClr>
                </a:solidFill>
                <a:latin typeface="Hiragino Kaku Gothic Pro W3" panose="020B0300000000000000" pitchFamily="34" charset="-128"/>
                <a:ea typeface="Hiragino Kaku Gothic Pro W3" panose="020B0300000000000000" pitchFamily="34" charset="-128"/>
              </a:rPr>
              <a:t>MDP</a:t>
            </a:r>
            <a:r>
              <a:rPr lang="ja-JP" altLang="en-US" sz="2100">
                <a:solidFill>
                  <a:schemeClr val="tx1">
                    <a:alpha val="40003"/>
                  </a:schemeClr>
                </a:solidFill>
                <a:latin typeface="Hiragino Kaku Gothic Pro W3" panose="020B0300000000000000" pitchFamily="34" charset="-128"/>
                <a:ea typeface="Hiragino Kaku Gothic Pro W3" panose="020B0300000000000000" pitchFamily="34" charset="-128"/>
              </a:rPr>
              <a:t>）として定式化</a:t>
            </a:r>
            <a:endParaRPr lang="en-US" altLang="ja-JP" sz="2100" dirty="0">
              <a:solidFill>
                <a:schemeClr val="tx1">
                  <a:alpha val="40003"/>
                </a:schemeClr>
              </a:solidFill>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lang="ja-JP" altLang="en-US" sz="2100">
                <a:latin typeface="Hiragino Kaku Gothic Pro W3" panose="020B0300000000000000" pitchFamily="34" charset="-128"/>
                <a:ea typeface="Hiragino Kaku Gothic Pro W3" panose="020B0300000000000000" pitchFamily="34" charset="-128"/>
              </a:rPr>
              <a:t>強化学習手法の</a:t>
            </a:r>
            <a:r>
              <a:rPr lang="en-US" altLang="ja-JP" sz="2100" dirty="0">
                <a:solidFill>
                  <a:schemeClr val="tx1">
                    <a:alpha val="40112"/>
                  </a:schemeClr>
                </a:solidFill>
                <a:latin typeface="Hiragino Kaku Gothic Pro W3" panose="020B0300000000000000" pitchFamily="34" charset="-128"/>
                <a:ea typeface="Hiragino Kaku Gothic Pro W3" panose="020B0300000000000000" pitchFamily="34" charset="-128"/>
              </a:rPr>
              <a:t>REINFORCE</a:t>
            </a:r>
            <a:r>
              <a:rPr lang="ja-JP" altLang="en-US" sz="2100">
                <a:solidFill>
                  <a:schemeClr val="tx1">
                    <a:alpha val="40112"/>
                  </a:schemeClr>
                </a:solidFill>
                <a:latin typeface="Hiragino Kaku Gothic Pro W3" panose="020B0300000000000000" pitchFamily="34" charset="-128"/>
                <a:ea typeface="Hiragino Kaku Gothic Pro W3" panose="020B0300000000000000" pitchFamily="34" charset="-128"/>
              </a:rPr>
              <a:t>と</a:t>
            </a:r>
            <a:r>
              <a:rPr lang="en-US" altLang="ja-JP" sz="2100" dirty="0">
                <a:latin typeface="Hiragino Kaku Gothic Pro W3" panose="020B0300000000000000" pitchFamily="34" charset="-128"/>
                <a:ea typeface="Hiragino Kaku Gothic Pro W3" panose="020B0300000000000000" pitchFamily="34" charset="-128"/>
              </a:rPr>
              <a:t>Actor-Critic</a:t>
            </a:r>
            <a:r>
              <a:rPr lang="ja-JP" altLang="en-US" sz="2100">
                <a:latin typeface="Hiragino Kaku Gothic Pro W3" panose="020B0300000000000000" pitchFamily="34" charset="-128"/>
                <a:ea typeface="Hiragino Kaku Gothic Pro W3" panose="020B0300000000000000" pitchFamily="34" charset="-128"/>
              </a:rPr>
              <a:t>を適用</a:t>
            </a:r>
            <a:endParaRPr lang="en-US" altLang="ja-JP" sz="2100" dirty="0">
              <a:latin typeface="Hiragino Kaku Gothic Pro W3" panose="020B0300000000000000" pitchFamily="34" charset="-128"/>
              <a:ea typeface="Hiragino Kaku Gothic Pro W3" panose="020B0300000000000000" pitchFamily="34" charset="-128"/>
            </a:endParaRPr>
          </a:p>
          <a:p>
            <a:pPr marL="457200" indent="-457200">
              <a:lnSpc>
                <a:spcPct val="150000"/>
              </a:lnSpc>
              <a:buFont typeface="+mj-lt"/>
              <a:buAutoNum type="arabicPeriod"/>
            </a:pPr>
            <a:r>
              <a:rPr lang="ja-JP" altLang="en-US" sz="2500">
                <a:latin typeface="Hiragino Kaku Gothic Pro W3" panose="020B0300000000000000" pitchFamily="34" charset="-128"/>
                <a:ea typeface="Hiragino Kaku Gothic Pro W3" panose="020B0300000000000000" pitchFamily="34" charset="-128"/>
              </a:rPr>
              <a:t>市場全体の最適化のため</a:t>
            </a:r>
            <a:r>
              <a:rPr lang="ja-JP" altLang="en-US" sz="2500">
                <a:solidFill>
                  <a:srgbClr val="FF0000"/>
                </a:solidFill>
                <a:latin typeface="Hiragino Kaku Gothic Pro W3" panose="020B0300000000000000" pitchFamily="34" charset="-128"/>
                <a:ea typeface="Hiragino Kaku Gothic Pro W3" panose="020B0300000000000000" pitchFamily="34" charset="-128"/>
              </a:rPr>
              <a:t>グラフニューラルネットワーク</a:t>
            </a:r>
            <a:r>
              <a:rPr lang="ja-JP" altLang="en-US" sz="2400">
                <a:solidFill>
                  <a:srgbClr val="FF0000"/>
                </a:solidFill>
                <a:latin typeface="Hiragino Kaku Gothic Pro W3" panose="020B0300000000000000" pitchFamily="34" charset="-128"/>
                <a:ea typeface="Hiragino Kaku Gothic Pro W3" panose="020B0300000000000000" pitchFamily="34" charset="-128"/>
              </a:rPr>
              <a:t>（</a:t>
            </a:r>
            <a:r>
              <a:rPr lang="en-US" altLang="ja-JP" sz="2400" dirty="0">
                <a:solidFill>
                  <a:srgbClr val="FF0000"/>
                </a:solidFill>
                <a:latin typeface="Hiragino Kaku Gothic Pro W3" panose="020B0300000000000000" pitchFamily="34" charset="-128"/>
                <a:ea typeface="Hiragino Kaku Gothic Pro W3" panose="020B0300000000000000" pitchFamily="34" charset="-128"/>
              </a:rPr>
              <a:t>GNN</a:t>
            </a:r>
            <a:r>
              <a:rPr lang="ja-JP" altLang="en-US" sz="2400">
                <a:solidFill>
                  <a:srgbClr val="FF0000"/>
                </a:solidFill>
                <a:latin typeface="Hiragino Kaku Gothic Pro W3" panose="020B0300000000000000" pitchFamily="34" charset="-128"/>
                <a:ea typeface="Hiragino Kaku Gothic Pro W3" panose="020B0300000000000000" pitchFamily="34" charset="-128"/>
              </a:rPr>
              <a:t>）</a:t>
            </a:r>
            <a:r>
              <a:rPr lang="ja-JP" altLang="en-US" sz="2400">
                <a:latin typeface="Hiragino Kaku Gothic Pro W3" panose="020B0300000000000000" pitchFamily="34" charset="-128"/>
                <a:ea typeface="Hiragino Kaku Gothic Pro W3" panose="020B0300000000000000" pitchFamily="34" charset="-128"/>
              </a:rPr>
              <a:t>を導入</a:t>
            </a:r>
            <a:endParaRPr lang="en-US" altLang="ja-JP" sz="24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kumimoji="1" lang="en-US" altLang="ja-JP" sz="2000" dirty="0">
                <a:latin typeface="Hiragino Kaku Gothic Pro W3" panose="020B0300000000000000" pitchFamily="34" charset="-128"/>
                <a:ea typeface="Hiragino Kaku Gothic Pro W3" panose="020B0300000000000000" pitchFamily="34" charset="-128"/>
              </a:rPr>
              <a:t>GNN</a:t>
            </a:r>
            <a:r>
              <a:rPr kumimoji="1" lang="ja-JP" altLang="en-US" sz="2000">
                <a:latin typeface="Hiragino Kaku Gothic Pro W3" panose="020B0300000000000000" pitchFamily="34" charset="-128"/>
                <a:ea typeface="Hiragino Kaku Gothic Pro W3" panose="020B0300000000000000" pitchFamily="34" charset="-128"/>
              </a:rPr>
              <a:t>手法の</a:t>
            </a:r>
            <a:r>
              <a:rPr kumimoji="1" lang="en" altLang="ja-JP" sz="2000" dirty="0">
                <a:latin typeface="Hiragino Kaku Gothic Pro W3" panose="020B0300000000000000" pitchFamily="34" charset="-128"/>
                <a:ea typeface="Hiragino Kaku Gothic Pro W3" panose="020B0300000000000000" pitchFamily="34" charset="-128"/>
              </a:rPr>
              <a:t>Relational Graph Convolutional Network</a:t>
            </a:r>
            <a:r>
              <a:rPr kumimoji="1" lang="ja-JP" altLang="en-US" sz="2000">
                <a:latin typeface="Hiragino Kaku Gothic Pro W3" panose="020B0300000000000000" pitchFamily="34" charset="-128"/>
                <a:ea typeface="Hiragino Kaku Gothic Pro W3" panose="020B0300000000000000" pitchFamily="34" charset="-128"/>
              </a:rPr>
              <a:t>（</a:t>
            </a:r>
            <a:r>
              <a:rPr lang="en-US" altLang="ja-JP" sz="2000" dirty="0">
                <a:latin typeface="Hiragino Kaku Gothic Pro W3" panose="020B0300000000000000" pitchFamily="34" charset="-128"/>
                <a:ea typeface="Hiragino Kaku Gothic Pro W3" panose="020B0300000000000000" pitchFamily="34" charset="-128"/>
              </a:rPr>
              <a:t>R-</a:t>
            </a:r>
            <a:r>
              <a:rPr kumimoji="1" lang="en-US" altLang="ja-JP" sz="2000" dirty="0">
                <a:latin typeface="Hiragino Kaku Gothic Pro W3" panose="020B0300000000000000" pitchFamily="34" charset="-128"/>
                <a:ea typeface="Hiragino Kaku Gothic Pro W3" panose="020B0300000000000000" pitchFamily="34" charset="-128"/>
              </a:rPr>
              <a:t>GCN</a:t>
            </a:r>
            <a:r>
              <a:rPr kumimoji="1" lang="ja-JP" altLang="en-US" sz="2000">
                <a:latin typeface="Hiragino Kaku Gothic Pro W3" panose="020B0300000000000000" pitchFamily="34" charset="-128"/>
                <a:ea typeface="Hiragino Kaku Gothic Pro W3" panose="020B0300000000000000" pitchFamily="34" charset="-128"/>
              </a:rPr>
              <a:t>）を適用</a:t>
            </a:r>
            <a:endParaRPr kumimoji="1" lang="en-US" altLang="ja-JP" sz="20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kumimoji="1" lang="ja-JP" altLang="en-US" sz="2000">
                <a:latin typeface="Hiragino Kaku Gothic Pro W3" panose="020B0300000000000000" pitchFamily="34" charset="-128"/>
                <a:ea typeface="Hiragino Kaku Gothic Pro W3" panose="020B0300000000000000" pitchFamily="34" charset="-128"/>
              </a:rPr>
              <a:t>ラベル付きのエッジを追加する</a:t>
            </a:r>
            <a:r>
              <a:rPr kumimoji="1" lang="ja-JP" altLang="en-US" sz="2000">
                <a:solidFill>
                  <a:srgbClr val="FF0000"/>
                </a:solidFill>
                <a:latin typeface="Hiragino Kaku Gothic Pro W3" panose="020B0300000000000000" pitchFamily="34" charset="-128"/>
                <a:ea typeface="Hiragino Kaku Gothic Pro W3" panose="020B0300000000000000" pitchFamily="34" charset="-128"/>
              </a:rPr>
              <a:t>新しいグラフデータ拡張（</a:t>
            </a:r>
            <a:r>
              <a:rPr kumimoji="1" lang="en-US" altLang="ja-JP" sz="2000" dirty="0">
                <a:solidFill>
                  <a:srgbClr val="FF0000"/>
                </a:solidFill>
                <a:latin typeface="Hiragino Kaku Gothic Pro W3" panose="020B0300000000000000" pitchFamily="34" charset="-128"/>
                <a:ea typeface="Hiragino Kaku Gothic Pro W3" panose="020B0300000000000000" pitchFamily="34" charset="-128"/>
              </a:rPr>
              <a:t>GDA</a:t>
            </a:r>
            <a:r>
              <a:rPr kumimoji="1" lang="ja-JP" altLang="en-US" sz="2000">
                <a:solidFill>
                  <a:srgbClr val="FF0000"/>
                </a:solidFill>
                <a:latin typeface="Hiragino Kaku Gothic Pro W3" panose="020B0300000000000000" pitchFamily="34" charset="-128"/>
                <a:ea typeface="Hiragino Kaku Gothic Pro W3" panose="020B0300000000000000" pitchFamily="34" charset="-128"/>
              </a:rPr>
              <a:t>）</a:t>
            </a:r>
            <a:r>
              <a:rPr kumimoji="1" lang="ja-JP" altLang="en-US" sz="2000">
                <a:latin typeface="Hiragino Kaku Gothic Pro W3" panose="020B0300000000000000" pitchFamily="34" charset="-128"/>
                <a:ea typeface="Hiragino Kaku Gothic Pro W3" panose="020B0300000000000000" pitchFamily="34" charset="-128"/>
              </a:rPr>
              <a:t>の手法を提案</a:t>
            </a:r>
            <a:endParaRPr kumimoji="1" lang="en-US" altLang="ja-JP" sz="20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kumimoji="1" lang="ja-JP" altLang="en-US" sz="2000">
                <a:latin typeface="Hiragino Kaku Gothic Pro W3" panose="020B0300000000000000" pitchFamily="34" charset="-128"/>
                <a:ea typeface="Hiragino Kaku Gothic Pro W3" panose="020B0300000000000000" pitchFamily="34" charset="-128"/>
              </a:rPr>
              <a:t>提案手法の有効性を実世界のデータおよび合成データを用いたシミュレーションで検証</a:t>
            </a:r>
            <a:endParaRPr kumimoji="1" lang="en-US" altLang="ja-JP" sz="2000" dirty="0">
              <a:latin typeface="Hiragino Kaku Gothic Pro W3" panose="020B0300000000000000" pitchFamily="34" charset="-128"/>
              <a:ea typeface="Hiragino Kaku Gothic Pro W3" panose="020B0300000000000000" pitchFamily="34" charset="-128"/>
            </a:endParaRPr>
          </a:p>
        </p:txBody>
      </p:sp>
      <p:cxnSp>
        <p:nvCxnSpPr>
          <p:cNvPr id="5" name="直線コネクタ 4">
            <a:extLst>
              <a:ext uri="{FF2B5EF4-FFF2-40B4-BE49-F238E27FC236}">
                <a16:creationId xmlns:a16="http://schemas.microsoft.com/office/drawing/2014/main" id="{3E86C13F-9470-1A01-8D63-E112EEF92394}"/>
              </a:ext>
            </a:extLst>
          </p:cNvPr>
          <p:cNvCxnSpPr>
            <a:cxnSpLocks/>
          </p:cNvCxnSpPr>
          <p:nvPr/>
        </p:nvCxnSpPr>
        <p:spPr>
          <a:xfrm>
            <a:off x="508001" y="1075267"/>
            <a:ext cx="11095564"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9CFC2793-143E-D608-84A9-F7776DCB8C90}"/>
              </a:ext>
            </a:extLst>
          </p:cNvPr>
          <p:cNvSpPr>
            <a:spLocks noGrp="1"/>
          </p:cNvSpPr>
          <p:nvPr>
            <p:ph type="sldNum" sz="quarter" idx="12"/>
          </p:nvPr>
        </p:nvSpPr>
        <p:spPr/>
        <p:txBody>
          <a:bodyPr/>
          <a:lstStyle/>
          <a:p>
            <a:fld id="{84A7A7E2-47CA-F646-A4E8-D7F4BB3B5D6A}" type="slidenum">
              <a:rPr kumimoji="1" lang="ja-JP" altLang="en-US" smtClean="0"/>
              <a:t>4</a:t>
            </a:fld>
            <a:endParaRPr kumimoji="1" lang="ja-JP" altLang="en-US"/>
          </a:p>
        </p:txBody>
      </p:sp>
    </p:spTree>
    <p:extLst>
      <p:ext uri="{BB962C8B-B14F-4D97-AF65-F5344CB8AC3E}">
        <p14:creationId xmlns:p14="http://schemas.microsoft.com/office/powerpoint/2010/main" val="1517527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52BCFCF-907E-CB53-F514-DF5B79599B9D}"/>
              </a:ext>
            </a:extLst>
          </p:cNvPr>
          <p:cNvSpPr>
            <a:spLocks noGrp="1"/>
          </p:cNvSpPr>
          <p:nvPr>
            <p:ph idx="1"/>
          </p:nvPr>
        </p:nvSpPr>
        <p:spPr>
          <a:xfrm>
            <a:off x="548218" y="1108074"/>
            <a:ext cx="11055348" cy="5165403"/>
          </a:xfrm>
        </p:spPr>
        <p:txBody>
          <a:bodyPr>
            <a:normAutofit lnSpcReduction="10000"/>
          </a:bodyPr>
          <a:lstStyle/>
          <a:p>
            <a:pPr>
              <a:lnSpc>
                <a:spcPct val="150000"/>
              </a:lnSpc>
            </a:pPr>
            <a:r>
              <a:rPr kumimoji="1" lang="ja-JP" altLang="en-US" sz="2500">
                <a:latin typeface="Hiragino Kaku Gothic Pro W3" panose="020B0300000000000000" pitchFamily="34" charset="-128"/>
                <a:ea typeface="Hiragino Kaku Gothic Pro W3" panose="020B0300000000000000" pitchFamily="34" charset="-128"/>
              </a:rPr>
              <a:t>求人が得る</a:t>
            </a:r>
            <a:r>
              <a:rPr kumimoji="1" lang="ja-JP" altLang="en-US" sz="2500">
                <a:solidFill>
                  <a:srgbClr val="FF0000"/>
                </a:solidFill>
                <a:latin typeface="Hiragino Kaku Gothic Pro W3" panose="020B0300000000000000" pitchFamily="34" charset="-128"/>
                <a:ea typeface="Hiragino Kaku Gothic Pro W3" panose="020B0300000000000000" pitchFamily="34" charset="-128"/>
              </a:rPr>
              <a:t>応募数</a:t>
            </a:r>
            <a:r>
              <a:rPr lang="ja-JP" altLang="en-US" sz="2500">
                <a:solidFill>
                  <a:srgbClr val="FF0000"/>
                </a:solidFill>
                <a:latin typeface="Hiragino Kaku Gothic Pro W3" panose="020B0300000000000000" pitchFamily="34" charset="-128"/>
                <a:ea typeface="Hiragino Kaku Gothic Pro W3" panose="020B0300000000000000" pitchFamily="34" charset="-128"/>
              </a:rPr>
              <a:t>が</a:t>
            </a:r>
            <a:r>
              <a:rPr kumimoji="1" lang="ja-JP" altLang="en-US" sz="2500">
                <a:solidFill>
                  <a:srgbClr val="FF0000"/>
                </a:solidFill>
                <a:latin typeface="Hiragino Kaku Gothic Pro W3" panose="020B0300000000000000" pitchFamily="34" charset="-128"/>
                <a:ea typeface="Hiragino Kaku Gothic Pro W3" panose="020B0300000000000000" pitchFamily="34" charset="-128"/>
              </a:rPr>
              <a:t>均等</a:t>
            </a:r>
            <a:r>
              <a:rPr kumimoji="1" lang="ja-JP" altLang="en-US" sz="2500">
                <a:latin typeface="Hiragino Kaku Gothic Pro W3" panose="020B0300000000000000" pitchFamily="34" charset="-128"/>
                <a:ea typeface="Hiragino Kaku Gothic Pro W3" panose="020B0300000000000000" pitchFamily="34" charset="-128"/>
              </a:rPr>
              <a:t>になるように推薦を調整する手法</a:t>
            </a:r>
            <a:endParaRPr kumimoji="1" lang="en-US" altLang="ja-JP" sz="25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kumimoji="1" lang="ja-JP" altLang="en-US" sz="2100">
                <a:latin typeface="Hiragino Kaku Gothic Pro W3" panose="020B0300000000000000" pitchFamily="34" charset="-128"/>
                <a:ea typeface="Hiragino Kaku Gothic Pro W3" panose="020B0300000000000000" pitchFamily="34" charset="-128"/>
              </a:rPr>
              <a:t>以下の</a:t>
            </a:r>
            <a:r>
              <a:rPr kumimoji="1" lang="en-US" altLang="ja-JP" sz="2100" dirty="0">
                <a:latin typeface="Hiragino Kaku Gothic Pro W3" panose="020B0300000000000000" pitchFamily="34" charset="-128"/>
                <a:ea typeface="Hiragino Kaku Gothic Pro W3" panose="020B0300000000000000" pitchFamily="34" charset="-128"/>
              </a:rPr>
              <a:t>2</a:t>
            </a:r>
            <a:r>
              <a:rPr kumimoji="1" lang="ja-JP" altLang="en-US" sz="2100">
                <a:latin typeface="Hiragino Kaku Gothic Pro W3" panose="020B0300000000000000" pitchFamily="34" charset="-128"/>
                <a:ea typeface="Hiragino Kaku Gothic Pro W3" panose="020B0300000000000000" pitchFamily="34" charset="-128"/>
              </a:rPr>
              <a:t>つの値を予測するモデルを学習</a:t>
            </a:r>
            <a:endParaRPr kumimoji="1" lang="en-US" altLang="ja-JP" sz="2100" dirty="0">
              <a:latin typeface="Hiragino Kaku Gothic Pro W3" panose="020B0300000000000000" pitchFamily="34" charset="-128"/>
              <a:ea typeface="Hiragino Kaku Gothic Pro W3" panose="020B0300000000000000" pitchFamily="34" charset="-128"/>
            </a:endParaRPr>
          </a:p>
          <a:p>
            <a:pPr lvl="2">
              <a:lnSpc>
                <a:spcPct val="150000"/>
              </a:lnSpc>
            </a:pPr>
            <a:r>
              <a:rPr lang="ja-JP" altLang="en-US" sz="1700">
                <a:latin typeface="Hiragino Kaku Gothic Pro W3" panose="020B0300000000000000" pitchFamily="34" charset="-128"/>
                <a:ea typeface="Hiragino Kaku Gothic Pro W3" panose="020B0300000000000000" pitchFamily="34" charset="-128"/>
              </a:rPr>
              <a:t>ある求職者が求人に応募する確率</a:t>
            </a:r>
            <a:r>
              <a:rPr lang="en-US" altLang="ja-JP" sz="1700" dirty="0">
                <a:latin typeface="Hiragino Kaku Gothic Pro W3" panose="020B0300000000000000" pitchFamily="34" charset="-128"/>
                <a:ea typeface="Hiragino Kaku Gothic Pro W3" panose="020B0300000000000000" pitchFamily="34" charset="-128"/>
              </a:rPr>
              <a:t>(</a:t>
            </a:r>
            <a:r>
              <a:rPr lang="en-US" altLang="ja-JP" sz="1700" dirty="0" err="1">
                <a:latin typeface="Hiragino Kaku Gothic Pro W3" panose="020B0300000000000000" pitchFamily="34" charset="-128"/>
                <a:ea typeface="Hiragino Kaku Gothic Pro W3" panose="020B0300000000000000" pitchFamily="34" charset="-128"/>
              </a:rPr>
              <a:t>originalScore</a:t>
            </a:r>
            <a:r>
              <a:rPr lang="en-US" altLang="ja-JP" sz="1700" dirty="0">
                <a:latin typeface="Hiragino Kaku Gothic Pro W3" panose="020B0300000000000000" pitchFamily="34" charset="-128"/>
                <a:ea typeface="Hiragino Kaku Gothic Pro W3" panose="020B0300000000000000" pitchFamily="34" charset="-128"/>
              </a:rPr>
              <a:t>)</a:t>
            </a:r>
            <a:r>
              <a:rPr lang="ja-JP" altLang="en-US" sz="1700">
                <a:latin typeface="Hiragino Kaku Gothic Pro W3" panose="020B0300000000000000" pitchFamily="34" charset="-128"/>
                <a:ea typeface="Hiragino Kaku Gothic Pro W3" panose="020B0300000000000000" pitchFamily="34" charset="-128"/>
              </a:rPr>
              <a:t> </a:t>
            </a:r>
            <a:endParaRPr lang="en-US" altLang="ja-JP" sz="1700" dirty="0">
              <a:latin typeface="Hiragino Kaku Gothic Pro W3" panose="020B0300000000000000" pitchFamily="34" charset="-128"/>
              <a:ea typeface="Hiragino Kaku Gothic Pro W3" panose="020B0300000000000000" pitchFamily="34" charset="-128"/>
            </a:endParaRPr>
          </a:p>
          <a:p>
            <a:pPr lvl="2">
              <a:lnSpc>
                <a:spcPct val="150000"/>
              </a:lnSpc>
            </a:pPr>
            <a:r>
              <a:rPr lang="ja-JP" altLang="en-US" sz="1700">
                <a:latin typeface="Hiragino Kaku Gothic Pro W3" panose="020B0300000000000000" pitchFamily="34" charset="-128"/>
                <a:ea typeface="Hiragino Kaku Gothic Pro W3" panose="020B0300000000000000" pitchFamily="34" charset="-128"/>
              </a:rPr>
              <a:t>求人締め切り時の応募数</a:t>
            </a:r>
            <a:r>
              <a:rPr lang="en-US" altLang="ja-JP" sz="1700" dirty="0">
                <a:latin typeface="Hiragino Kaku Gothic Pro W3" panose="020B0300000000000000" pitchFamily="34" charset="-128"/>
                <a:ea typeface="Hiragino Kaku Gothic Pro W3" panose="020B0300000000000000" pitchFamily="34" charset="-128"/>
              </a:rPr>
              <a:t>(#applications)</a:t>
            </a:r>
            <a:r>
              <a:rPr lang="ja-JP" altLang="en-US" sz="1700">
                <a:latin typeface="Hiragino Kaku Gothic Pro W3" panose="020B0300000000000000" pitchFamily="34" charset="-128"/>
                <a:ea typeface="Hiragino Kaku Gothic Pro W3" panose="020B0300000000000000" pitchFamily="34" charset="-128"/>
              </a:rPr>
              <a:t> </a:t>
            </a:r>
            <a:endParaRPr lang="en-US" altLang="ja-JP" sz="17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kumimoji="1" lang="ja-JP" altLang="en-US" sz="2500">
                <a:latin typeface="Hiragino Kaku Gothic Pro W3" panose="020B0300000000000000" pitchFamily="34" charset="-128"/>
                <a:ea typeface="Hiragino Kaku Gothic Pro W3" panose="020B0300000000000000" pitchFamily="34" charset="-128"/>
              </a:rPr>
              <a:t>以下の式からスコアを調整して応募数が</a:t>
            </a:r>
            <a:r>
              <a:rPr lang="ja-JP" altLang="en-US" sz="2500">
                <a:latin typeface="Hiragino Kaku Gothic Pro W3" panose="020B0300000000000000" pitchFamily="34" charset="-128"/>
                <a:ea typeface="Hiragino Kaku Gothic Pro W3" panose="020B0300000000000000" pitchFamily="34" charset="-128"/>
              </a:rPr>
              <a:t>均等</a:t>
            </a:r>
            <a:r>
              <a:rPr kumimoji="1" lang="ja-JP" altLang="en-US" sz="2500">
                <a:latin typeface="Hiragino Kaku Gothic Pro W3" panose="020B0300000000000000" pitchFamily="34" charset="-128"/>
                <a:ea typeface="Hiragino Kaku Gothic Pro W3" panose="020B0300000000000000" pitchFamily="34" charset="-128"/>
              </a:rPr>
              <a:t>になるよう調整</a:t>
            </a:r>
            <a:endParaRPr kumimoji="1" lang="en-US" altLang="ja-JP" sz="2500" dirty="0">
              <a:latin typeface="Hiragino Kaku Gothic Pro W3" panose="020B0300000000000000" pitchFamily="34" charset="-128"/>
              <a:ea typeface="Hiragino Kaku Gothic Pro W3" panose="020B0300000000000000" pitchFamily="34" charset="-128"/>
            </a:endParaRPr>
          </a:p>
          <a:p>
            <a:pPr>
              <a:lnSpc>
                <a:spcPct val="150000"/>
              </a:lnSpc>
            </a:pPr>
            <a:endParaRPr lang="en-US" altLang="ja-JP" sz="2500" dirty="0">
              <a:latin typeface="Hiragino Kaku Gothic Pro W3" panose="020B0300000000000000" pitchFamily="34" charset="-128"/>
              <a:ea typeface="Hiragino Kaku Gothic Pro W3" panose="020B0300000000000000" pitchFamily="34" charset="-128"/>
            </a:endParaRPr>
          </a:p>
          <a:p>
            <a:pPr>
              <a:lnSpc>
                <a:spcPct val="150000"/>
              </a:lnSpc>
            </a:pPr>
            <a:r>
              <a:rPr lang="ja-JP" altLang="en-US" sz="2500">
                <a:latin typeface="Hiragino Kaku Gothic Pro W3" panose="020B0300000000000000" pitchFamily="34" charset="-128"/>
                <a:ea typeface="Hiragino Kaku Gothic Pro W3" panose="020B0300000000000000" pitchFamily="34" charset="-128"/>
              </a:rPr>
              <a:t>課題点：</a:t>
            </a:r>
            <a:endParaRPr lang="en-US" altLang="ja-JP" sz="25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kumimoji="1" lang="ja-JP" altLang="en-US" sz="2100">
                <a:latin typeface="Hiragino Kaku Gothic Pro W3" panose="020B0300000000000000" pitchFamily="34" charset="-128"/>
                <a:ea typeface="Hiragino Kaku Gothic Pro W3" panose="020B0300000000000000" pitchFamily="34" charset="-128"/>
              </a:rPr>
              <a:t>どれくらい応募数をバランスするかはハイパーパラメータに大きく依存</a:t>
            </a:r>
            <a:endParaRPr kumimoji="1" lang="en-US" altLang="ja-JP" sz="21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kumimoji="1" lang="ja-JP" altLang="en-US" sz="2100">
                <a:latin typeface="Hiragino Kaku Gothic Pro W3" panose="020B0300000000000000" pitchFamily="34" charset="-128"/>
                <a:ea typeface="Hiragino Kaku Gothic Pro W3" panose="020B0300000000000000" pitchFamily="34" charset="-128"/>
              </a:rPr>
              <a:t>目標が応募数の均等化であり、マッチング数の最大化ではない</a:t>
            </a:r>
            <a:endParaRPr kumimoji="1" lang="en-US" altLang="ja-JP" sz="2100" dirty="0">
              <a:latin typeface="Hiragino Kaku Gothic Pro W3" panose="020B0300000000000000" pitchFamily="34" charset="-128"/>
              <a:ea typeface="Hiragino Kaku Gothic Pro W3" panose="020B0300000000000000" pitchFamily="34" charset="-128"/>
            </a:endParaRPr>
          </a:p>
        </p:txBody>
      </p:sp>
      <p:sp>
        <p:nvSpPr>
          <p:cNvPr id="2" name="タイトル 1">
            <a:extLst>
              <a:ext uri="{FF2B5EF4-FFF2-40B4-BE49-F238E27FC236}">
                <a16:creationId xmlns:a16="http://schemas.microsoft.com/office/drawing/2014/main" id="{AEF6965F-3B6C-1F6C-2383-6453B5145C94}"/>
              </a:ext>
            </a:extLst>
          </p:cNvPr>
          <p:cNvSpPr>
            <a:spLocks noGrp="1"/>
          </p:cNvSpPr>
          <p:nvPr>
            <p:ph type="title"/>
          </p:nvPr>
        </p:nvSpPr>
        <p:spPr>
          <a:xfrm>
            <a:off x="508001" y="179919"/>
            <a:ext cx="11095564" cy="862542"/>
          </a:xfrm>
        </p:spPr>
        <p:txBody>
          <a:bodyPr>
            <a:normAutofit/>
          </a:bodyPr>
          <a:lstStyle/>
          <a:p>
            <a:r>
              <a:rPr lang="en-US" altLang="ja-JP" sz="3000" dirty="0">
                <a:latin typeface="Hiragino Kaku Gothic Pro W3" panose="020B0300000000000000" pitchFamily="34" charset="-128"/>
                <a:ea typeface="Hiragino Kaku Gothic Pro W3" panose="020B0300000000000000" pitchFamily="34" charset="-128"/>
              </a:rPr>
              <a:t>2. </a:t>
            </a:r>
            <a:r>
              <a:rPr lang="ja-JP" altLang="en-US" sz="3000">
                <a:latin typeface="Hiragino Kaku Gothic Pro W3" panose="020B0300000000000000" pitchFamily="34" charset="-128"/>
                <a:ea typeface="Hiragino Kaku Gothic Pro W3" panose="020B0300000000000000" pitchFamily="34" charset="-128"/>
              </a:rPr>
              <a:t>関連研究：</a:t>
            </a:r>
            <a:r>
              <a:rPr lang="en-US" altLang="ja-JP" sz="3000" dirty="0" err="1">
                <a:latin typeface="Hiragino Kaku Gothic Pro W3" panose="020B0300000000000000" pitchFamily="34" charset="-128"/>
                <a:ea typeface="Hiragino Kaku Gothic Pro W3" panose="020B0300000000000000" pitchFamily="34" charset="-128"/>
              </a:rPr>
              <a:t>LiJAR</a:t>
            </a:r>
            <a:r>
              <a:rPr lang="en-US" altLang="ja-JP" sz="3000" dirty="0">
                <a:latin typeface="Hiragino Kaku Gothic Pro W3" panose="020B0300000000000000" pitchFamily="34" charset="-128"/>
                <a:ea typeface="Hiragino Kaku Gothic Pro W3" panose="020B0300000000000000" pitchFamily="34" charset="-128"/>
              </a:rPr>
              <a:t> [</a:t>
            </a:r>
            <a:r>
              <a:rPr lang="en-US" altLang="ja-JP" sz="3000" dirty="0" err="1">
                <a:latin typeface="Hiragino Kaku Gothic Pro W3" panose="020B0300000000000000" pitchFamily="34" charset="-128"/>
                <a:ea typeface="Hiragino Kaku Gothic Pro W3" panose="020B0300000000000000" pitchFamily="34" charset="-128"/>
              </a:rPr>
              <a:t>Borisyuk</a:t>
            </a:r>
            <a:r>
              <a:rPr lang="en-US" altLang="ja-JP" sz="3000" dirty="0">
                <a:latin typeface="Hiragino Kaku Gothic Pro W3" panose="020B0300000000000000" pitchFamily="34" charset="-128"/>
                <a:ea typeface="Hiragino Kaku Gothic Pro W3" panose="020B0300000000000000" pitchFamily="34" charset="-128"/>
              </a:rPr>
              <a:t> et al., 2017]</a:t>
            </a:r>
            <a:endParaRPr kumimoji="1" lang="ja-JP" altLang="en-US" sz="3000">
              <a:latin typeface="Hiragino Kaku Gothic Pro W3" panose="020B0300000000000000" pitchFamily="34" charset="-128"/>
              <a:ea typeface="Hiragino Kaku Gothic Pro W3" panose="020B0300000000000000" pitchFamily="34" charset="-128"/>
            </a:endParaRPr>
          </a:p>
        </p:txBody>
      </p:sp>
      <p:cxnSp>
        <p:nvCxnSpPr>
          <p:cNvPr id="5" name="直線コネクタ 4">
            <a:extLst>
              <a:ext uri="{FF2B5EF4-FFF2-40B4-BE49-F238E27FC236}">
                <a16:creationId xmlns:a16="http://schemas.microsoft.com/office/drawing/2014/main" id="{3E86C13F-9470-1A01-8D63-E112EEF92394}"/>
              </a:ext>
            </a:extLst>
          </p:cNvPr>
          <p:cNvCxnSpPr>
            <a:cxnSpLocks/>
          </p:cNvCxnSpPr>
          <p:nvPr/>
        </p:nvCxnSpPr>
        <p:spPr>
          <a:xfrm>
            <a:off x="508001" y="1075267"/>
            <a:ext cx="11095564"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 name="グラフィックス 5">
            <a:extLst>
              <a:ext uri="{FF2B5EF4-FFF2-40B4-BE49-F238E27FC236}">
                <a16:creationId xmlns:a16="http://schemas.microsoft.com/office/drawing/2014/main" id="{E160F9CE-EF77-4BF5-DC0D-2D53CBBDBE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4209" y="3690775"/>
            <a:ext cx="7803582" cy="763987"/>
          </a:xfrm>
          <a:prstGeom prst="rect">
            <a:avLst/>
          </a:prstGeom>
        </p:spPr>
      </p:pic>
      <p:sp>
        <p:nvSpPr>
          <p:cNvPr id="7" name="テキスト ボックス 6">
            <a:extLst>
              <a:ext uri="{FF2B5EF4-FFF2-40B4-BE49-F238E27FC236}">
                <a16:creationId xmlns:a16="http://schemas.microsoft.com/office/drawing/2014/main" id="{1AE140B2-DCDF-0924-DBA3-9A588EAF8293}"/>
              </a:ext>
            </a:extLst>
          </p:cNvPr>
          <p:cNvSpPr txBox="1"/>
          <p:nvPr/>
        </p:nvSpPr>
        <p:spPr>
          <a:xfrm>
            <a:off x="508002" y="6273477"/>
            <a:ext cx="11095563" cy="577081"/>
          </a:xfrm>
          <a:prstGeom prst="rect">
            <a:avLst/>
          </a:prstGeom>
          <a:noFill/>
        </p:spPr>
        <p:txBody>
          <a:bodyPr wrap="square" rtlCol="0">
            <a:spAutoFit/>
          </a:bodyPr>
          <a:lstStyle/>
          <a:p>
            <a:r>
              <a:rPr lang="en" altLang="ja-JP" sz="1050" dirty="0" err="1">
                <a:effectLst/>
                <a:latin typeface="Hiragino Kaku Gothic Pro W3" panose="020B0300000000000000" pitchFamily="34" charset="-128"/>
                <a:ea typeface="Hiragino Kaku Gothic Pro W3" panose="020B0300000000000000" pitchFamily="34" charset="-128"/>
              </a:rPr>
              <a:t>Fedor</a:t>
            </a:r>
            <a:r>
              <a:rPr lang="en" altLang="ja-JP" sz="1050" dirty="0">
                <a:effectLst/>
                <a:latin typeface="Hiragino Kaku Gothic Pro W3" panose="020B0300000000000000" pitchFamily="34" charset="-128"/>
                <a:ea typeface="Hiragino Kaku Gothic Pro W3" panose="020B0300000000000000" pitchFamily="34" charset="-128"/>
              </a:rPr>
              <a:t> </a:t>
            </a:r>
            <a:r>
              <a:rPr lang="en" altLang="ja-JP" sz="1050" dirty="0" err="1">
                <a:effectLst/>
                <a:latin typeface="Hiragino Kaku Gothic Pro W3" panose="020B0300000000000000" pitchFamily="34" charset="-128"/>
                <a:ea typeface="Hiragino Kaku Gothic Pro W3" panose="020B0300000000000000" pitchFamily="34" charset="-128"/>
              </a:rPr>
              <a:t>Borisyuk</a:t>
            </a:r>
            <a:r>
              <a:rPr lang="en" altLang="ja-JP" sz="1050" dirty="0">
                <a:effectLst/>
                <a:latin typeface="Hiragino Kaku Gothic Pro W3" panose="020B0300000000000000" pitchFamily="34" charset="-128"/>
                <a:ea typeface="Hiragino Kaku Gothic Pro W3" panose="020B0300000000000000" pitchFamily="34" charset="-128"/>
              </a:rPr>
              <a:t>, Liang Zhang, and </a:t>
            </a:r>
            <a:r>
              <a:rPr lang="en" altLang="ja-JP" sz="1050" dirty="0" err="1">
                <a:effectLst/>
                <a:latin typeface="Hiragino Kaku Gothic Pro W3" panose="020B0300000000000000" pitchFamily="34" charset="-128"/>
                <a:ea typeface="Hiragino Kaku Gothic Pro W3" panose="020B0300000000000000" pitchFamily="34" charset="-128"/>
              </a:rPr>
              <a:t>Krishnaram</a:t>
            </a:r>
            <a:r>
              <a:rPr lang="en" altLang="ja-JP" sz="1050" dirty="0">
                <a:effectLst/>
                <a:latin typeface="Hiragino Kaku Gothic Pro W3" panose="020B0300000000000000" pitchFamily="34" charset="-128"/>
                <a:ea typeface="Hiragino Kaku Gothic Pro W3" panose="020B0300000000000000" pitchFamily="34" charset="-128"/>
              </a:rPr>
              <a:t> </a:t>
            </a:r>
            <a:r>
              <a:rPr lang="en" altLang="ja-JP" sz="1050" dirty="0" err="1">
                <a:effectLst/>
                <a:latin typeface="Hiragino Kaku Gothic Pro W3" panose="020B0300000000000000" pitchFamily="34" charset="-128"/>
                <a:ea typeface="Hiragino Kaku Gothic Pro W3" panose="020B0300000000000000" pitchFamily="34" charset="-128"/>
              </a:rPr>
              <a:t>Kenthapadi</a:t>
            </a:r>
            <a:r>
              <a:rPr lang="en" altLang="ja-JP" sz="1050" dirty="0">
                <a:effectLst/>
                <a:latin typeface="Hiragino Kaku Gothic Pro W3" panose="020B0300000000000000" pitchFamily="34" charset="-128"/>
                <a:ea typeface="Hiragino Kaku Gothic Pro W3" panose="020B0300000000000000" pitchFamily="34" charset="-128"/>
              </a:rPr>
              <a:t>. 2017. </a:t>
            </a:r>
            <a:r>
              <a:rPr lang="en" altLang="ja-JP" sz="1050" dirty="0" err="1">
                <a:effectLst/>
                <a:latin typeface="Hiragino Kaku Gothic Pro W3" panose="020B0300000000000000" pitchFamily="34" charset="-128"/>
                <a:ea typeface="Hiragino Kaku Gothic Pro W3" panose="020B0300000000000000" pitchFamily="34" charset="-128"/>
              </a:rPr>
              <a:t>LiJAR</a:t>
            </a:r>
            <a:r>
              <a:rPr lang="en" altLang="ja-JP" sz="1050" dirty="0">
                <a:effectLst/>
                <a:latin typeface="Hiragino Kaku Gothic Pro W3" panose="020B0300000000000000" pitchFamily="34" charset="-128"/>
                <a:ea typeface="Hiragino Kaku Gothic Pro W3" panose="020B0300000000000000" pitchFamily="34" charset="-128"/>
              </a:rPr>
              <a:t>: A System for Job Application Redistribution towards Efficient Career Marketplace. In Proceedings of the 23rd ACM SIGKDD International Conference on Knowledge Discovery and Data Mining (Halifax, NS, Canada) (KDD ’17). Association for Computing Machinery, New York, NY, USA, 1397‒1406. https://</a:t>
            </a:r>
            <a:r>
              <a:rPr lang="en" altLang="ja-JP" sz="1050" dirty="0" err="1">
                <a:effectLst/>
                <a:latin typeface="Hiragino Kaku Gothic Pro W3" panose="020B0300000000000000" pitchFamily="34" charset="-128"/>
                <a:ea typeface="Hiragino Kaku Gothic Pro W3" panose="020B0300000000000000" pitchFamily="34" charset="-128"/>
              </a:rPr>
              <a:t>doi.org</a:t>
            </a:r>
            <a:r>
              <a:rPr lang="en" altLang="ja-JP" sz="1050" dirty="0">
                <a:effectLst/>
                <a:latin typeface="Hiragino Kaku Gothic Pro W3" panose="020B0300000000000000" pitchFamily="34" charset="-128"/>
                <a:ea typeface="Hiragino Kaku Gothic Pro W3" panose="020B0300000000000000" pitchFamily="34" charset="-128"/>
              </a:rPr>
              <a:t>/10.1145/3097983.3098028 </a:t>
            </a:r>
          </a:p>
        </p:txBody>
      </p:sp>
      <p:sp>
        <p:nvSpPr>
          <p:cNvPr id="4" name="スライド番号プレースホルダー 3">
            <a:extLst>
              <a:ext uri="{FF2B5EF4-FFF2-40B4-BE49-F238E27FC236}">
                <a16:creationId xmlns:a16="http://schemas.microsoft.com/office/drawing/2014/main" id="{DA94C679-A709-3952-A777-6B6B54026218}"/>
              </a:ext>
            </a:extLst>
          </p:cNvPr>
          <p:cNvSpPr>
            <a:spLocks noGrp="1"/>
          </p:cNvSpPr>
          <p:nvPr>
            <p:ph type="sldNum" sz="quarter" idx="12"/>
          </p:nvPr>
        </p:nvSpPr>
        <p:spPr/>
        <p:txBody>
          <a:bodyPr/>
          <a:lstStyle/>
          <a:p>
            <a:fld id="{84A7A7E2-47CA-F646-A4E8-D7F4BB3B5D6A}" type="slidenum">
              <a:rPr kumimoji="1" lang="ja-JP" altLang="en-US" smtClean="0"/>
              <a:t>5</a:t>
            </a:fld>
            <a:endParaRPr kumimoji="1" lang="ja-JP" altLang="en-US"/>
          </a:p>
        </p:txBody>
      </p:sp>
    </p:spTree>
    <p:extLst>
      <p:ext uri="{BB962C8B-B14F-4D97-AF65-F5344CB8AC3E}">
        <p14:creationId xmlns:p14="http://schemas.microsoft.com/office/powerpoint/2010/main" val="3415216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F6965F-3B6C-1F6C-2383-6453B5145C94}"/>
              </a:ext>
            </a:extLst>
          </p:cNvPr>
          <p:cNvSpPr>
            <a:spLocks noGrp="1"/>
          </p:cNvSpPr>
          <p:nvPr>
            <p:ph type="title"/>
          </p:nvPr>
        </p:nvSpPr>
        <p:spPr>
          <a:xfrm>
            <a:off x="508001" y="179919"/>
            <a:ext cx="11095564" cy="862542"/>
          </a:xfrm>
        </p:spPr>
        <p:txBody>
          <a:bodyPr>
            <a:normAutofit/>
          </a:bodyPr>
          <a:lstStyle/>
          <a:p>
            <a:r>
              <a:rPr lang="en-US" altLang="ja-JP" sz="3000" dirty="0">
                <a:latin typeface="Hiragino Kaku Gothic Pro W3" panose="020B0300000000000000" pitchFamily="34" charset="-128"/>
                <a:ea typeface="Hiragino Kaku Gothic Pro W3" panose="020B0300000000000000" pitchFamily="34" charset="-128"/>
              </a:rPr>
              <a:t>2. </a:t>
            </a:r>
            <a:r>
              <a:rPr lang="ja-JP" altLang="en-US" sz="3000">
                <a:latin typeface="Hiragino Kaku Gothic Pro W3" panose="020B0300000000000000" pitchFamily="34" charset="-128"/>
                <a:ea typeface="Hiragino Kaku Gothic Pro W3" panose="020B0300000000000000" pitchFamily="34" charset="-128"/>
              </a:rPr>
              <a:t>関連研究：安定マッチング</a:t>
            </a:r>
            <a:endParaRPr kumimoji="1" lang="ja-JP" altLang="en-US" sz="3000">
              <a:latin typeface="Hiragino Kaku Gothic Pro W3" panose="020B0300000000000000" pitchFamily="34" charset="-128"/>
              <a:ea typeface="Hiragino Kaku Gothic Pro W3" panose="020B0300000000000000" pitchFamily="34" charset="-128"/>
            </a:endParaRPr>
          </a:p>
        </p:txBody>
      </p:sp>
      <p:sp>
        <p:nvSpPr>
          <p:cNvPr id="3" name="コンテンツ プレースホルダー 2">
            <a:extLst>
              <a:ext uri="{FF2B5EF4-FFF2-40B4-BE49-F238E27FC236}">
                <a16:creationId xmlns:a16="http://schemas.microsoft.com/office/drawing/2014/main" id="{752BCFCF-907E-CB53-F514-DF5B79599B9D}"/>
              </a:ext>
            </a:extLst>
          </p:cNvPr>
          <p:cNvSpPr>
            <a:spLocks noGrp="1"/>
          </p:cNvSpPr>
          <p:nvPr>
            <p:ph idx="1"/>
          </p:nvPr>
        </p:nvSpPr>
        <p:spPr>
          <a:xfrm>
            <a:off x="548218" y="1108074"/>
            <a:ext cx="11055348" cy="5165403"/>
          </a:xfrm>
        </p:spPr>
        <p:txBody>
          <a:bodyPr>
            <a:normAutofit/>
          </a:bodyPr>
          <a:lstStyle/>
          <a:p>
            <a:pPr>
              <a:lnSpc>
                <a:spcPct val="150000"/>
              </a:lnSpc>
            </a:pPr>
            <a:r>
              <a:rPr lang="ja-JP" altLang="en-US" sz="2500">
                <a:latin typeface="Hiragino Kaku Gothic Pro W3" panose="020B0300000000000000" pitchFamily="34" charset="-128"/>
                <a:ea typeface="Hiragino Kaku Gothic Pro W3" panose="020B0300000000000000" pitchFamily="34" charset="-128"/>
              </a:rPr>
              <a:t>安定マッチングに基づいて推薦する手法</a:t>
            </a:r>
            <a:endParaRPr lang="en-US" altLang="ja-JP" sz="25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lang="ja-JP" altLang="en-US" sz="2100">
                <a:latin typeface="Hiragino Kaku Gothic Pro W3" panose="020B0300000000000000" pitchFamily="34" charset="-128"/>
                <a:ea typeface="Hiragino Kaku Gothic Pro W3" panose="020B0300000000000000" pitchFamily="34" charset="-128"/>
              </a:rPr>
              <a:t>「互いに現在組んでいる相手よりも好きであるペアが存在しないようなマッチング」</a:t>
            </a:r>
            <a:endParaRPr lang="en-US" altLang="ja-JP" sz="21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lang="en-US" altLang="ja-JP" sz="2100" dirty="0">
                <a:latin typeface="Hiragino Kaku Gothic Pro W3" panose="020B0300000000000000" pitchFamily="34" charset="-128"/>
                <a:ea typeface="Hiragino Kaku Gothic Pro W3" panose="020B0300000000000000" pitchFamily="34" charset="-128"/>
              </a:rPr>
              <a:t>Tomita</a:t>
            </a:r>
            <a:r>
              <a:rPr lang="ja-JP" altLang="en-US" sz="2100">
                <a:latin typeface="Hiragino Kaku Gothic Pro W3" panose="020B0300000000000000" pitchFamily="34" charset="-128"/>
                <a:ea typeface="Hiragino Kaku Gothic Pro W3" panose="020B0300000000000000" pitchFamily="34" charset="-128"/>
              </a:rPr>
              <a:t>らは</a:t>
            </a:r>
            <a:r>
              <a:rPr lang="en" altLang="ja-JP" sz="2100" dirty="0">
                <a:latin typeface="Hiragino Kaku Gothic Pro W3" panose="020B0300000000000000" pitchFamily="34" charset="-128"/>
                <a:ea typeface="Hiragino Kaku Gothic Pro W3" panose="020B0300000000000000" pitchFamily="34" charset="-128"/>
              </a:rPr>
              <a:t>TU</a:t>
            </a:r>
            <a:r>
              <a:rPr lang="ja-JP" altLang="en-US" sz="2100">
                <a:latin typeface="Hiragino Kaku Gothic Pro W3" panose="020B0300000000000000" pitchFamily="34" charset="-128"/>
                <a:ea typeface="Hiragino Kaku Gothic Pro W3" panose="020B0300000000000000" pitchFamily="34" charset="-128"/>
              </a:rPr>
              <a:t>マッチングを用いて</a:t>
            </a:r>
            <a:r>
              <a:rPr lang="en" altLang="ja-JP" sz="2100" dirty="0">
                <a:latin typeface="Hiragino Kaku Gothic Pro W3" panose="020B0300000000000000" pitchFamily="34" charset="-128"/>
                <a:ea typeface="Hiragino Kaku Gothic Pro W3" panose="020B0300000000000000" pitchFamily="34" charset="-128"/>
              </a:rPr>
              <a:t>Online Dating</a:t>
            </a:r>
            <a:r>
              <a:rPr lang="ja-JP" altLang="en-US" sz="2100">
                <a:latin typeface="Hiragino Kaku Gothic Pro W3" panose="020B0300000000000000" pitchFamily="34" charset="-128"/>
                <a:ea typeface="Hiragino Kaku Gothic Pro W3" panose="020B0300000000000000" pitchFamily="34" charset="-128"/>
              </a:rPr>
              <a:t>で安定マッチングを求めた</a:t>
            </a:r>
            <a:endParaRPr lang="en-US" altLang="ja-JP" sz="2100" dirty="0">
              <a:latin typeface="Hiragino Kaku Gothic Pro W3" panose="020B0300000000000000" pitchFamily="34" charset="-128"/>
              <a:ea typeface="Hiragino Kaku Gothic Pro W3" panose="020B0300000000000000" pitchFamily="34" charset="-128"/>
            </a:endParaRPr>
          </a:p>
          <a:p>
            <a:pPr>
              <a:lnSpc>
                <a:spcPct val="150000"/>
              </a:lnSpc>
            </a:pPr>
            <a:r>
              <a:rPr lang="ja-JP" altLang="en-US" sz="2500">
                <a:latin typeface="Hiragino Kaku Gothic Pro W3" panose="020B0300000000000000" pitchFamily="34" charset="-128"/>
                <a:ea typeface="Hiragino Kaku Gothic Pro W3" panose="020B0300000000000000" pitchFamily="34" charset="-128"/>
              </a:rPr>
              <a:t>課題点</a:t>
            </a:r>
            <a:endParaRPr lang="en-US" altLang="ja-JP" sz="25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lang="ja-JP" altLang="en-US" sz="2100">
                <a:latin typeface="Hiragino Kaku Gothic Pro W3" panose="020B0300000000000000" pitchFamily="34" charset="-128"/>
                <a:ea typeface="Hiragino Kaku Gothic Pro W3" panose="020B0300000000000000" pitchFamily="34" charset="-128"/>
              </a:rPr>
              <a:t>すべてのペアに対して希望順序が分かっていることが前提</a:t>
            </a:r>
            <a:endParaRPr lang="en-US" altLang="ja-JP" sz="21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lang="ja-JP" altLang="en-US" sz="2100">
                <a:latin typeface="Hiragino Kaku Gothic Pro W3" panose="020B0300000000000000" pitchFamily="34" charset="-128"/>
                <a:ea typeface="Hiragino Kaku Gothic Pro W3" panose="020B0300000000000000" pitchFamily="34" charset="-128"/>
              </a:rPr>
              <a:t>一対一のマッチングを求める手法が殆どで、ジョブ推薦システムには向かない</a:t>
            </a:r>
            <a:endParaRPr lang="en-US" altLang="ja-JP" sz="2100" dirty="0">
              <a:latin typeface="Hiragino Kaku Gothic Pro W3" panose="020B0300000000000000" pitchFamily="34" charset="-128"/>
              <a:ea typeface="Hiragino Kaku Gothic Pro W3" panose="020B0300000000000000" pitchFamily="34" charset="-128"/>
            </a:endParaRPr>
          </a:p>
          <a:p>
            <a:pPr lvl="1">
              <a:lnSpc>
                <a:spcPct val="150000"/>
              </a:lnSpc>
              <a:buFont typeface="Wingdings" pitchFamily="2" charset="2"/>
              <a:buChar char="Ø"/>
            </a:pPr>
            <a:r>
              <a:rPr kumimoji="1" lang="ja-JP" altLang="en-US" sz="2100">
                <a:latin typeface="Hiragino Kaku Gothic Pro W3" panose="020B0300000000000000" pitchFamily="34" charset="-128"/>
                <a:ea typeface="Hiragino Kaku Gothic Pro W3" panose="020B0300000000000000" pitchFamily="34" charset="-128"/>
              </a:rPr>
              <a:t>「安定性」を測るのが難しく、結局多くの研究が「マッチング総数」で性能を評価</a:t>
            </a:r>
            <a:endParaRPr kumimoji="1" lang="en-US" altLang="ja-JP" sz="2100" dirty="0">
              <a:latin typeface="Hiragino Kaku Gothic Pro W3" panose="020B0300000000000000" pitchFamily="34" charset="-128"/>
              <a:ea typeface="Hiragino Kaku Gothic Pro W3" panose="020B0300000000000000" pitchFamily="34" charset="-128"/>
            </a:endParaRPr>
          </a:p>
        </p:txBody>
      </p:sp>
      <p:cxnSp>
        <p:nvCxnSpPr>
          <p:cNvPr id="5" name="直線コネクタ 4">
            <a:extLst>
              <a:ext uri="{FF2B5EF4-FFF2-40B4-BE49-F238E27FC236}">
                <a16:creationId xmlns:a16="http://schemas.microsoft.com/office/drawing/2014/main" id="{3E86C13F-9470-1A01-8D63-E112EEF92394}"/>
              </a:ext>
            </a:extLst>
          </p:cNvPr>
          <p:cNvCxnSpPr>
            <a:cxnSpLocks/>
          </p:cNvCxnSpPr>
          <p:nvPr/>
        </p:nvCxnSpPr>
        <p:spPr>
          <a:xfrm>
            <a:off x="508001" y="1075267"/>
            <a:ext cx="11095564"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E5ABD068-BAED-FE5C-15F1-33A90E0B50F1}"/>
              </a:ext>
            </a:extLst>
          </p:cNvPr>
          <p:cNvSpPr txBox="1"/>
          <p:nvPr/>
        </p:nvSpPr>
        <p:spPr>
          <a:xfrm>
            <a:off x="508002" y="6273477"/>
            <a:ext cx="11095563" cy="507831"/>
          </a:xfrm>
          <a:prstGeom prst="rect">
            <a:avLst/>
          </a:prstGeom>
          <a:noFill/>
        </p:spPr>
        <p:txBody>
          <a:bodyPr wrap="square" rtlCol="0">
            <a:spAutoFit/>
          </a:bodyPr>
          <a:lstStyle/>
          <a:p>
            <a:pPr marL="171450" indent="-171450">
              <a:buFont typeface="Arial" panose="020B0604020202020204" pitchFamily="34" charset="0"/>
              <a:buChar char="•"/>
            </a:pPr>
            <a:r>
              <a:rPr lang="en" altLang="ja-JP" sz="900" dirty="0">
                <a:effectLst/>
                <a:latin typeface="Hiragino Kaku Gothic Pro W3" panose="020B0300000000000000" pitchFamily="34" charset="-128"/>
                <a:ea typeface="Hiragino Kaku Gothic Pro W3" panose="020B0300000000000000" pitchFamily="34" charset="-128"/>
              </a:rPr>
              <a:t>D. Gale and L. S. Shapley. College admissions and the stability of marriage. The American Mathematical Monthly, Vol. 69, No. 1, pp. 9–15, 1962.</a:t>
            </a:r>
          </a:p>
          <a:p>
            <a:pPr marL="171450" indent="-171450">
              <a:buFont typeface="Arial" panose="020B0604020202020204" pitchFamily="34" charset="0"/>
              <a:buChar char="•"/>
            </a:pPr>
            <a:r>
              <a:rPr lang="en" altLang="ja-JP" sz="900" dirty="0">
                <a:effectLst/>
                <a:latin typeface="Hiragino Kaku Gothic Pro W3" panose="020B0300000000000000" pitchFamily="34" charset="-128"/>
                <a:ea typeface="Hiragino Kaku Gothic Pro W3" panose="020B0300000000000000" pitchFamily="34" charset="-128"/>
              </a:rPr>
              <a:t>Yoji Tomita, </a:t>
            </a:r>
            <a:r>
              <a:rPr lang="en" altLang="ja-JP" sz="900" dirty="0" err="1">
                <a:effectLst/>
                <a:latin typeface="Hiragino Kaku Gothic Pro W3" panose="020B0300000000000000" pitchFamily="34" charset="-128"/>
                <a:ea typeface="Hiragino Kaku Gothic Pro W3" panose="020B0300000000000000" pitchFamily="34" charset="-128"/>
              </a:rPr>
              <a:t>Riku</a:t>
            </a:r>
            <a:r>
              <a:rPr lang="en" altLang="ja-JP" sz="900" dirty="0">
                <a:effectLst/>
                <a:latin typeface="Hiragino Kaku Gothic Pro W3" panose="020B0300000000000000" pitchFamily="34" charset="-128"/>
                <a:ea typeface="Hiragino Kaku Gothic Pro W3" panose="020B0300000000000000" pitchFamily="34" charset="-128"/>
              </a:rPr>
              <a:t> </a:t>
            </a:r>
            <a:r>
              <a:rPr lang="en" altLang="ja-JP" sz="900" dirty="0" err="1">
                <a:effectLst/>
                <a:latin typeface="Hiragino Kaku Gothic Pro W3" panose="020B0300000000000000" pitchFamily="34" charset="-128"/>
                <a:ea typeface="Hiragino Kaku Gothic Pro W3" panose="020B0300000000000000" pitchFamily="34" charset="-128"/>
              </a:rPr>
              <a:t>Togashi</a:t>
            </a:r>
            <a:r>
              <a:rPr lang="en" altLang="ja-JP" sz="900" dirty="0">
                <a:effectLst/>
                <a:latin typeface="Hiragino Kaku Gothic Pro W3" panose="020B0300000000000000" pitchFamily="34" charset="-128"/>
                <a:ea typeface="Hiragino Kaku Gothic Pro W3" panose="020B0300000000000000" pitchFamily="34" charset="-128"/>
              </a:rPr>
              <a:t>, Yuriko </a:t>
            </a:r>
            <a:r>
              <a:rPr lang="en" altLang="ja-JP" sz="900" dirty="0" err="1">
                <a:effectLst/>
                <a:latin typeface="Hiragino Kaku Gothic Pro W3" panose="020B0300000000000000" pitchFamily="34" charset="-128"/>
                <a:ea typeface="Hiragino Kaku Gothic Pro W3" panose="020B0300000000000000" pitchFamily="34" charset="-128"/>
              </a:rPr>
              <a:t>Hashizume</a:t>
            </a:r>
            <a:r>
              <a:rPr lang="en" altLang="ja-JP" sz="900" dirty="0">
                <a:effectLst/>
                <a:latin typeface="Hiragino Kaku Gothic Pro W3" panose="020B0300000000000000" pitchFamily="34" charset="-128"/>
                <a:ea typeface="Hiragino Kaku Gothic Pro W3" panose="020B0300000000000000" pitchFamily="34" charset="-128"/>
              </a:rPr>
              <a:t>, and Naoto </a:t>
            </a:r>
            <a:r>
              <a:rPr lang="en" altLang="ja-JP" sz="900" dirty="0" err="1">
                <a:effectLst/>
                <a:latin typeface="Hiragino Kaku Gothic Pro W3" panose="020B0300000000000000" pitchFamily="34" charset="-128"/>
                <a:ea typeface="Hiragino Kaku Gothic Pro W3" panose="020B0300000000000000" pitchFamily="34" charset="-128"/>
              </a:rPr>
              <a:t>Ohsaka</a:t>
            </a:r>
            <a:r>
              <a:rPr lang="en" altLang="ja-JP" sz="900" dirty="0">
                <a:effectLst/>
                <a:latin typeface="Hiragino Kaku Gothic Pro W3" panose="020B0300000000000000" pitchFamily="34" charset="-128"/>
                <a:ea typeface="Hiragino Kaku Gothic Pro W3" panose="020B0300000000000000" pitchFamily="34" charset="-128"/>
              </a:rPr>
              <a:t>. 2023. Fast and Examination-Agnostic Reciprocal Recommendation in Matching Markets. In Proceedings of the 17th ACM Conference on Recommender Systems (Singapore, Singapore) (</a:t>
            </a:r>
            <a:r>
              <a:rPr lang="en" altLang="ja-JP" sz="900" dirty="0" err="1">
                <a:effectLst/>
                <a:latin typeface="Hiragino Kaku Gothic Pro W3" panose="020B0300000000000000" pitchFamily="34" charset="-128"/>
                <a:ea typeface="Hiragino Kaku Gothic Pro W3" panose="020B0300000000000000" pitchFamily="34" charset="-128"/>
              </a:rPr>
              <a:t>RecSys</a:t>
            </a:r>
            <a:r>
              <a:rPr lang="en" altLang="ja-JP" sz="900" dirty="0">
                <a:effectLst/>
                <a:latin typeface="Hiragino Kaku Gothic Pro W3" panose="020B0300000000000000" pitchFamily="34" charset="-128"/>
                <a:ea typeface="Hiragino Kaku Gothic Pro W3" panose="020B0300000000000000" pitchFamily="34" charset="-128"/>
              </a:rPr>
              <a:t> ’23). Association for Computing Machinery, New York, NY, USA, 12–23. https://</a:t>
            </a:r>
            <a:r>
              <a:rPr lang="en" altLang="ja-JP" sz="900" dirty="0" err="1">
                <a:effectLst/>
                <a:latin typeface="Hiragino Kaku Gothic Pro W3" panose="020B0300000000000000" pitchFamily="34" charset="-128"/>
                <a:ea typeface="Hiragino Kaku Gothic Pro W3" panose="020B0300000000000000" pitchFamily="34" charset="-128"/>
              </a:rPr>
              <a:t>doi.org</a:t>
            </a:r>
            <a:r>
              <a:rPr lang="en" altLang="ja-JP" sz="900" dirty="0">
                <a:effectLst/>
                <a:latin typeface="Hiragino Kaku Gothic Pro W3" panose="020B0300000000000000" pitchFamily="34" charset="-128"/>
                <a:ea typeface="Hiragino Kaku Gothic Pro W3" panose="020B0300000000000000" pitchFamily="34" charset="-128"/>
              </a:rPr>
              <a:t>/10.1145/3604915.3608774</a:t>
            </a:r>
          </a:p>
        </p:txBody>
      </p:sp>
      <p:sp>
        <p:nvSpPr>
          <p:cNvPr id="6" name="スライド番号プレースホルダー 5">
            <a:extLst>
              <a:ext uri="{FF2B5EF4-FFF2-40B4-BE49-F238E27FC236}">
                <a16:creationId xmlns:a16="http://schemas.microsoft.com/office/drawing/2014/main" id="{81318E84-9C81-AD85-0092-CF4C90D7B023}"/>
              </a:ext>
            </a:extLst>
          </p:cNvPr>
          <p:cNvSpPr>
            <a:spLocks noGrp="1"/>
          </p:cNvSpPr>
          <p:nvPr>
            <p:ph type="sldNum" sz="quarter" idx="12"/>
          </p:nvPr>
        </p:nvSpPr>
        <p:spPr/>
        <p:txBody>
          <a:bodyPr/>
          <a:lstStyle/>
          <a:p>
            <a:fld id="{84A7A7E2-47CA-F646-A4E8-D7F4BB3B5D6A}" type="slidenum">
              <a:rPr kumimoji="1" lang="ja-JP" altLang="en-US" smtClean="0"/>
              <a:t>6</a:t>
            </a:fld>
            <a:endParaRPr kumimoji="1" lang="ja-JP" altLang="en-US"/>
          </a:p>
        </p:txBody>
      </p:sp>
    </p:spTree>
    <p:extLst>
      <p:ext uri="{BB962C8B-B14F-4D97-AF65-F5344CB8AC3E}">
        <p14:creationId xmlns:p14="http://schemas.microsoft.com/office/powerpoint/2010/main" val="175751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F6965F-3B6C-1F6C-2383-6453B5145C94}"/>
              </a:ext>
            </a:extLst>
          </p:cNvPr>
          <p:cNvSpPr>
            <a:spLocks noGrp="1"/>
          </p:cNvSpPr>
          <p:nvPr>
            <p:ph type="title"/>
          </p:nvPr>
        </p:nvSpPr>
        <p:spPr>
          <a:xfrm>
            <a:off x="508001" y="179919"/>
            <a:ext cx="11095564" cy="862542"/>
          </a:xfrm>
        </p:spPr>
        <p:txBody>
          <a:bodyPr>
            <a:normAutofit/>
          </a:bodyPr>
          <a:lstStyle/>
          <a:p>
            <a:r>
              <a:rPr lang="en-US" altLang="ja-JP" sz="3000" dirty="0">
                <a:latin typeface="Hiragino Kaku Gothic Pro W3" panose="020B0300000000000000" pitchFamily="34" charset="-128"/>
                <a:ea typeface="Hiragino Kaku Gothic Pro W3" panose="020B0300000000000000" pitchFamily="34" charset="-128"/>
              </a:rPr>
              <a:t>2. </a:t>
            </a:r>
            <a:r>
              <a:rPr lang="ja-JP" altLang="en-US" sz="3000">
                <a:latin typeface="Hiragino Kaku Gothic Pro W3" panose="020B0300000000000000" pitchFamily="34" charset="-128"/>
                <a:ea typeface="Hiragino Kaku Gothic Pro W3" panose="020B0300000000000000" pitchFamily="34" charset="-128"/>
              </a:rPr>
              <a:t>関連研究：既存研究</a:t>
            </a:r>
            <a:r>
              <a:rPr lang="en-US" altLang="ja-JP" sz="3000" dirty="0">
                <a:latin typeface="Hiragino Kaku Gothic Pro W3" panose="020B0300000000000000" pitchFamily="34" charset="-128"/>
                <a:ea typeface="Hiragino Kaku Gothic Pro W3" panose="020B0300000000000000" pitchFamily="34" charset="-128"/>
              </a:rPr>
              <a:t> vs. </a:t>
            </a:r>
            <a:r>
              <a:rPr lang="ja-JP" altLang="en-US" sz="3000">
                <a:latin typeface="Hiragino Kaku Gothic Pro W3" panose="020B0300000000000000" pitchFamily="34" charset="-128"/>
                <a:ea typeface="Hiragino Kaku Gothic Pro W3" panose="020B0300000000000000" pitchFamily="34" charset="-128"/>
              </a:rPr>
              <a:t>提案手法</a:t>
            </a:r>
            <a:endParaRPr kumimoji="1" lang="ja-JP" altLang="en-US" sz="3000">
              <a:latin typeface="Hiragino Kaku Gothic Pro W3" panose="020B0300000000000000" pitchFamily="34" charset="-128"/>
              <a:ea typeface="Hiragino Kaku Gothic Pro W3" panose="020B0300000000000000" pitchFamily="34" charset="-128"/>
            </a:endParaRPr>
          </a:p>
        </p:txBody>
      </p:sp>
      <p:cxnSp>
        <p:nvCxnSpPr>
          <p:cNvPr id="5" name="直線コネクタ 4">
            <a:extLst>
              <a:ext uri="{FF2B5EF4-FFF2-40B4-BE49-F238E27FC236}">
                <a16:creationId xmlns:a16="http://schemas.microsoft.com/office/drawing/2014/main" id="{3E86C13F-9470-1A01-8D63-E112EEF92394}"/>
              </a:ext>
            </a:extLst>
          </p:cNvPr>
          <p:cNvCxnSpPr>
            <a:cxnSpLocks/>
          </p:cNvCxnSpPr>
          <p:nvPr/>
        </p:nvCxnSpPr>
        <p:spPr>
          <a:xfrm>
            <a:off x="508001" y="1075267"/>
            <a:ext cx="11095564"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表 4">
            <a:extLst>
              <a:ext uri="{FF2B5EF4-FFF2-40B4-BE49-F238E27FC236}">
                <a16:creationId xmlns:a16="http://schemas.microsoft.com/office/drawing/2014/main" id="{B5E61E1E-C712-6FD6-0594-D2A81FB6EE4F}"/>
              </a:ext>
            </a:extLst>
          </p:cNvPr>
          <p:cNvGraphicFramePr>
            <a:graphicFrameLocks noGrp="1"/>
          </p:cNvGraphicFramePr>
          <p:nvPr>
            <p:extLst>
              <p:ext uri="{D42A27DB-BD31-4B8C-83A1-F6EECF244321}">
                <p14:modId xmlns:p14="http://schemas.microsoft.com/office/powerpoint/2010/main" val="1989612963"/>
              </p:ext>
            </p:extLst>
          </p:nvPr>
        </p:nvGraphicFramePr>
        <p:xfrm>
          <a:off x="508000" y="1199558"/>
          <a:ext cx="11095568" cy="5536868"/>
        </p:xfrm>
        <a:graphic>
          <a:graphicData uri="http://schemas.openxmlformats.org/drawingml/2006/table">
            <a:tbl>
              <a:tblPr firstRow="1" bandRow="1">
                <a:tableStyleId>{3B4B98B0-60AC-42C2-AFA5-B58CD77FA1E5}</a:tableStyleId>
              </a:tblPr>
              <a:tblGrid>
                <a:gridCol w="2304312">
                  <a:extLst>
                    <a:ext uri="{9D8B030D-6E8A-4147-A177-3AD203B41FA5}">
                      <a16:colId xmlns:a16="http://schemas.microsoft.com/office/drawing/2014/main" val="2900723894"/>
                    </a:ext>
                  </a:extLst>
                </a:gridCol>
                <a:gridCol w="2197814">
                  <a:extLst>
                    <a:ext uri="{9D8B030D-6E8A-4147-A177-3AD203B41FA5}">
                      <a16:colId xmlns:a16="http://schemas.microsoft.com/office/drawing/2014/main" val="579426215"/>
                    </a:ext>
                  </a:extLst>
                </a:gridCol>
                <a:gridCol w="2197814">
                  <a:extLst>
                    <a:ext uri="{9D8B030D-6E8A-4147-A177-3AD203B41FA5}">
                      <a16:colId xmlns:a16="http://schemas.microsoft.com/office/drawing/2014/main" val="1793976773"/>
                    </a:ext>
                  </a:extLst>
                </a:gridCol>
                <a:gridCol w="2090232">
                  <a:extLst>
                    <a:ext uri="{9D8B030D-6E8A-4147-A177-3AD203B41FA5}">
                      <a16:colId xmlns:a16="http://schemas.microsoft.com/office/drawing/2014/main" val="24171085"/>
                    </a:ext>
                  </a:extLst>
                </a:gridCol>
                <a:gridCol w="2305396">
                  <a:extLst>
                    <a:ext uri="{9D8B030D-6E8A-4147-A177-3AD203B41FA5}">
                      <a16:colId xmlns:a16="http://schemas.microsoft.com/office/drawing/2014/main" val="2971339216"/>
                    </a:ext>
                  </a:extLst>
                </a:gridCol>
              </a:tblGrid>
              <a:tr h="1141283">
                <a:tc>
                  <a:txBody>
                    <a:bodyPr/>
                    <a:lstStyle/>
                    <a:p>
                      <a:pPr algn="ctr"/>
                      <a:r>
                        <a:rPr kumimoji="1" lang="ja-JP" altLang="en-US" b="0">
                          <a:latin typeface="Hiragino Kaku Gothic Pro W3" panose="020B0300000000000000" pitchFamily="34" charset="-128"/>
                          <a:ea typeface="Hiragino Kaku Gothic Pro W3" panose="020B0300000000000000" pitchFamily="34" charset="-128"/>
                        </a:rPr>
                        <a:t>手法</a:t>
                      </a:r>
                    </a:p>
                  </a:txBody>
                  <a:tcPr anchor="ctr">
                    <a:lnR w="12700" cap="flat" cmpd="sng" algn="ctr">
                      <a:solidFill>
                        <a:schemeClr val="accent1"/>
                      </a:solidFill>
                      <a:prstDash val="solid"/>
                      <a:round/>
                      <a:headEnd type="none" w="med" len="med"/>
                      <a:tailEnd type="none" w="med" len="med"/>
                    </a:lnR>
                  </a:tcPr>
                </a:tc>
                <a:tc>
                  <a:txBody>
                    <a:bodyPr/>
                    <a:lstStyle/>
                    <a:p>
                      <a:pPr algn="ctr"/>
                      <a:r>
                        <a:rPr kumimoji="1" lang="ja-JP" altLang="en-US" b="0">
                          <a:latin typeface="Hiragino Kaku Gothic Pro W3" panose="020B0300000000000000" pitchFamily="34" charset="-128"/>
                          <a:ea typeface="Hiragino Kaku Gothic Pro W3" panose="020B0300000000000000" pitchFamily="34" charset="-128"/>
                        </a:rPr>
                        <a:t>互恵性</a:t>
                      </a:r>
                      <a:endParaRPr kumimoji="1" lang="en-US" altLang="ja-JP" b="0" dirty="0">
                        <a:latin typeface="Hiragino Kaku Gothic Pro W3" panose="020B0300000000000000" pitchFamily="34" charset="-128"/>
                        <a:ea typeface="Hiragino Kaku Gothic Pro W3" panose="020B0300000000000000" pitchFamily="34" charset="-128"/>
                      </a:endParaRPr>
                    </a:p>
                    <a:p>
                      <a:pPr algn="ctr"/>
                      <a:r>
                        <a:rPr kumimoji="1" lang="en-US" altLang="ja-JP" b="0" dirty="0">
                          <a:latin typeface="Hiragino Kaku Gothic Pro W3" panose="020B0300000000000000" pitchFamily="34" charset="-128"/>
                          <a:ea typeface="Hiragino Kaku Gothic Pro W3" panose="020B0300000000000000" pitchFamily="34" charset="-128"/>
                        </a:rPr>
                        <a:t>(</a:t>
                      </a:r>
                      <a:r>
                        <a:rPr kumimoji="1" lang="ja-JP" altLang="en-US" b="0">
                          <a:latin typeface="Hiragino Kaku Gothic Pro W3" panose="020B0300000000000000" pitchFamily="34" charset="-128"/>
                          <a:ea typeface="Hiragino Kaku Gothic Pro W3" panose="020B0300000000000000" pitchFamily="34" charset="-128"/>
                        </a:rPr>
                        <a:t>双方向性</a:t>
                      </a:r>
                      <a:r>
                        <a:rPr kumimoji="1" lang="en-US" altLang="ja-JP" b="0" dirty="0">
                          <a:latin typeface="Hiragino Kaku Gothic Pro W3" panose="020B0300000000000000" pitchFamily="34" charset="-128"/>
                          <a:ea typeface="Hiragino Kaku Gothic Pro W3" panose="020B0300000000000000" pitchFamily="34" charset="-128"/>
                        </a:rPr>
                        <a:t>)</a:t>
                      </a:r>
                    </a:p>
                  </a:txBody>
                  <a:tcPr anchor="ctr">
                    <a:lnL w="12700" cap="flat" cmpd="sng" algn="ctr">
                      <a:solidFill>
                        <a:schemeClr val="accent1"/>
                      </a:solidFill>
                      <a:prstDash val="solid"/>
                      <a:round/>
                      <a:headEnd type="none" w="med" len="med"/>
                      <a:tailEnd type="none" w="med" len="med"/>
                    </a:lnL>
                  </a:tcPr>
                </a:tc>
                <a:tc>
                  <a:txBody>
                    <a:bodyPr/>
                    <a:lstStyle/>
                    <a:p>
                      <a:pPr algn="ctr"/>
                      <a:r>
                        <a:rPr kumimoji="1" lang="ja-JP" altLang="en-US" b="0">
                          <a:latin typeface="Hiragino Kaku Gothic Pro W3" panose="020B0300000000000000" pitchFamily="34" charset="-128"/>
                          <a:ea typeface="Hiragino Kaku Gothic Pro W3" panose="020B0300000000000000" pitchFamily="34" charset="-128"/>
                        </a:rPr>
                        <a:t>長期最適化</a:t>
                      </a:r>
                    </a:p>
                  </a:txBody>
                  <a:tcPr anchor="ctr"/>
                </a:tc>
                <a:tc>
                  <a:txBody>
                    <a:bodyPr/>
                    <a:lstStyle/>
                    <a:p>
                      <a:pPr algn="ctr"/>
                      <a:r>
                        <a:rPr kumimoji="1" lang="ja-JP" altLang="en-US" b="0">
                          <a:latin typeface="Hiragino Kaku Gothic Pro W3" panose="020B0300000000000000" pitchFamily="34" charset="-128"/>
                          <a:ea typeface="Hiragino Kaku Gothic Pro W3" panose="020B0300000000000000" pitchFamily="34" charset="-128"/>
                        </a:rPr>
                        <a:t>全体最適化</a:t>
                      </a:r>
                    </a:p>
                  </a:txBody>
                  <a:tcPr anchor="ctr"/>
                </a:tc>
                <a:tc>
                  <a:txBody>
                    <a:bodyPr/>
                    <a:lstStyle/>
                    <a:p>
                      <a:pPr algn="ctr"/>
                      <a:r>
                        <a:rPr kumimoji="1" lang="ja-JP" altLang="en-US" b="0">
                          <a:latin typeface="Hiragino Kaku Gothic Pro W3" panose="020B0300000000000000" pitchFamily="34" charset="-128"/>
                          <a:ea typeface="Hiragino Kaku Gothic Pro W3" panose="020B0300000000000000" pitchFamily="34" charset="-128"/>
                        </a:rPr>
                        <a:t>多様な関係性の考慮</a:t>
                      </a:r>
                    </a:p>
                  </a:txBody>
                  <a:tcPr anchor="ctr"/>
                </a:tc>
                <a:extLst>
                  <a:ext uri="{0D108BD9-81ED-4DB2-BD59-A6C34878D82A}">
                    <a16:rowId xmlns:a16="http://schemas.microsoft.com/office/drawing/2014/main" val="1336311992"/>
                  </a:ext>
                </a:extLst>
              </a:tr>
              <a:tr h="876839">
                <a:tc>
                  <a:txBody>
                    <a:bodyPr/>
                    <a:lstStyle/>
                    <a:p>
                      <a:pPr algn="ctr"/>
                      <a:r>
                        <a:rPr kumimoji="1" lang="ja-JP" altLang="en-US" b="0">
                          <a:latin typeface="Hiragino Kaku Gothic Pro W3" panose="020B0300000000000000" pitchFamily="34" charset="-128"/>
                          <a:ea typeface="Hiragino Kaku Gothic Pro W3" panose="020B0300000000000000" pitchFamily="34" charset="-128"/>
                        </a:rPr>
                        <a:t>従来の（一方向の）</a:t>
                      </a:r>
                      <a:endParaRPr kumimoji="1" lang="en-US" altLang="ja-JP" b="0" dirty="0">
                        <a:latin typeface="Hiragino Kaku Gothic Pro W3" panose="020B0300000000000000" pitchFamily="34" charset="-128"/>
                        <a:ea typeface="Hiragino Kaku Gothic Pro W3" panose="020B0300000000000000" pitchFamily="34" charset="-128"/>
                      </a:endParaRPr>
                    </a:p>
                    <a:p>
                      <a:pPr algn="ctr"/>
                      <a:r>
                        <a:rPr kumimoji="1" lang="ja-JP" altLang="en-US" b="0">
                          <a:latin typeface="Hiragino Kaku Gothic Pro W3" panose="020B0300000000000000" pitchFamily="34" charset="-128"/>
                          <a:ea typeface="Hiragino Kaku Gothic Pro W3" panose="020B0300000000000000" pitchFamily="34" charset="-128"/>
                        </a:rPr>
                        <a:t>推薦システム</a:t>
                      </a:r>
                    </a:p>
                  </a:txBody>
                  <a:tcPr anchor="ctr">
                    <a:lnR w="12700" cap="flat" cmpd="sng" algn="ctr">
                      <a:solidFill>
                        <a:schemeClr val="accent1"/>
                      </a:solidFill>
                      <a:prstDash val="solid"/>
                      <a:round/>
                      <a:headEnd type="none" w="med" len="med"/>
                      <a:tailEnd type="none" w="med" len="med"/>
                    </a:lnR>
                  </a:tcPr>
                </a:tc>
                <a:tc>
                  <a:txBody>
                    <a:bodyPr/>
                    <a:lstStyle/>
                    <a:p>
                      <a:pPr algn="ctr"/>
                      <a:r>
                        <a:rPr kumimoji="1" lang="ja-JP" altLang="en-US" sz="3000" b="0">
                          <a:latin typeface="Hiragino Kaku Gothic Pro W3" panose="020B0300000000000000" pitchFamily="34" charset="-128"/>
                          <a:ea typeface="Hiragino Kaku Gothic Pro W3" panose="020B0300000000000000" pitchFamily="34" charset="-128"/>
                        </a:rPr>
                        <a:t>✕</a:t>
                      </a:r>
                    </a:p>
                  </a:txBody>
                  <a:tcPr anchor="ctr">
                    <a:lnL w="12700" cap="flat" cmpd="sng" algn="ctr">
                      <a:solidFill>
                        <a:schemeClr val="accent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000" b="0">
                          <a:latin typeface="Hiragino Kaku Gothic Pro W3" panose="020B0300000000000000" pitchFamily="34" charset="-128"/>
                          <a:ea typeface="Hiragino Kaku Gothic Pro W3" panose="020B0300000000000000" pitchFamily="34" charset="-128"/>
                        </a:rPr>
                        <a:t>△</a:t>
                      </a:r>
                      <a:endParaRPr kumimoji="1" lang="en-US" altLang="ja-JP" sz="3000" b="0" dirty="0">
                        <a:latin typeface="Hiragino Kaku Gothic Pro W3" panose="020B0300000000000000" pitchFamily="34" charset="-128"/>
                        <a:ea typeface="Hiragino Kaku Gothic Pro W3" panose="020B0300000000000000" pitchFamily="34"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dirty="0">
                          <a:latin typeface="Hiragino Kaku Gothic Pro W3" panose="020B0300000000000000" pitchFamily="34" charset="-128"/>
                          <a:ea typeface="Hiragino Kaku Gothic Pro W3" panose="020B0300000000000000" pitchFamily="34" charset="-128"/>
                        </a:rPr>
                        <a:t>(RL</a:t>
                      </a:r>
                      <a:r>
                        <a:rPr kumimoji="1" lang="ja-JP" altLang="en-US" sz="1200" b="0">
                          <a:latin typeface="Hiragino Kaku Gothic Pro W3" panose="020B0300000000000000" pitchFamily="34" charset="-128"/>
                          <a:ea typeface="Hiragino Kaku Gothic Pro W3" panose="020B0300000000000000" pitchFamily="34" charset="-128"/>
                        </a:rPr>
                        <a:t>を適用した推薦システムに適用した研究はある</a:t>
                      </a:r>
                      <a:r>
                        <a:rPr kumimoji="1" lang="en-US" altLang="ja-JP" sz="1200" b="0" dirty="0">
                          <a:latin typeface="Hiragino Kaku Gothic Pro W3" panose="020B0300000000000000" pitchFamily="34" charset="-128"/>
                          <a:ea typeface="Hiragino Kaku Gothic Pro W3" panose="020B0300000000000000" pitchFamily="34" charset="-128"/>
                        </a:rPr>
                        <a:t>)</a:t>
                      </a:r>
                      <a:endParaRPr kumimoji="1" lang="ja-JP" altLang="en-US" sz="1200" b="0">
                        <a:latin typeface="Hiragino Kaku Gothic Pro W3" panose="020B0300000000000000" pitchFamily="34" charset="-128"/>
                        <a:ea typeface="Hiragino Kaku Gothic Pro W3" panose="020B0300000000000000" pitchFamily="34"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000" b="0">
                          <a:latin typeface="Hiragino Kaku Gothic Pro W3" panose="020B0300000000000000" pitchFamily="34" charset="-128"/>
                          <a:ea typeface="Hiragino Kaku Gothic Pro W3" panose="020B0300000000000000" pitchFamily="34" charset="-128"/>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000" b="0">
                          <a:latin typeface="Hiragino Kaku Gothic Pro W3" panose="020B0300000000000000" pitchFamily="34" charset="-128"/>
                          <a:ea typeface="Hiragino Kaku Gothic Pro W3" panose="020B0300000000000000" pitchFamily="34" charset="-128"/>
                        </a:rPr>
                        <a:t>◯</a:t>
                      </a:r>
                    </a:p>
                  </a:txBody>
                  <a:tcPr anchor="ctr"/>
                </a:tc>
                <a:extLst>
                  <a:ext uri="{0D108BD9-81ED-4DB2-BD59-A6C34878D82A}">
                    <a16:rowId xmlns:a16="http://schemas.microsoft.com/office/drawing/2014/main" val="1543870905"/>
                  </a:ext>
                </a:extLst>
              </a:tr>
              <a:tr h="855595">
                <a:tc>
                  <a:txBody>
                    <a:bodyPr/>
                    <a:lstStyle/>
                    <a:p>
                      <a:pPr algn="ctr"/>
                      <a:r>
                        <a:rPr kumimoji="1" lang="ja-JP" altLang="en-US" sz="1800" b="0">
                          <a:latin typeface="Hiragino Kaku Gothic Pro W3" panose="020B0300000000000000" pitchFamily="34" charset="-128"/>
                          <a:ea typeface="Hiragino Kaku Gothic Pro W3" panose="020B0300000000000000" pitchFamily="34" charset="-128"/>
                        </a:rPr>
                        <a:t>従来の</a:t>
                      </a:r>
                      <a:endParaRPr kumimoji="1" lang="en-US" altLang="ja-JP" sz="1800" b="0" dirty="0">
                        <a:latin typeface="Hiragino Kaku Gothic Pro W3" panose="020B0300000000000000" pitchFamily="34" charset="-128"/>
                        <a:ea typeface="Hiragino Kaku Gothic Pro W3" panose="020B0300000000000000" pitchFamily="34" charset="-128"/>
                      </a:endParaRPr>
                    </a:p>
                    <a:p>
                      <a:pPr algn="ctr"/>
                      <a:r>
                        <a:rPr kumimoji="1" lang="ja-JP" altLang="en-US" sz="1800" b="0">
                          <a:latin typeface="Hiragino Kaku Gothic Pro W3" panose="020B0300000000000000" pitchFamily="34" charset="-128"/>
                          <a:ea typeface="Hiragino Kaku Gothic Pro W3" panose="020B0300000000000000" pitchFamily="34" charset="-128"/>
                        </a:rPr>
                        <a:t>相互推薦システム</a:t>
                      </a:r>
                    </a:p>
                  </a:txBody>
                  <a:tcPr anchor="ctr">
                    <a:lnR w="12700" cap="flat" cmpd="sng" algn="ctr">
                      <a:solidFill>
                        <a:schemeClr val="accent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000" b="0">
                          <a:latin typeface="Hiragino Kaku Gothic Pro W3" panose="020B0300000000000000" pitchFamily="34" charset="-128"/>
                          <a:ea typeface="Hiragino Kaku Gothic Pro W3" panose="020B0300000000000000" pitchFamily="34" charset="-128"/>
                        </a:rPr>
                        <a:t>○</a:t>
                      </a:r>
                    </a:p>
                  </a:txBody>
                  <a:tcPr anchor="ctr">
                    <a:lnL w="12700" cap="flat" cmpd="sng" algn="ctr">
                      <a:solidFill>
                        <a:schemeClr val="accent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000" b="0">
                          <a:latin typeface="Hiragino Kaku Gothic Pro W3" panose="020B0300000000000000" pitchFamily="34" charset="-128"/>
                          <a:ea typeface="Hiragino Kaku Gothic Pro W3" panose="020B0300000000000000" pitchFamily="34" charset="-128"/>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000" b="0">
                          <a:latin typeface="Hiragino Kaku Gothic Pro W3" panose="020B0300000000000000" pitchFamily="34" charset="-128"/>
                          <a:ea typeface="Hiragino Kaku Gothic Pro W3" panose="020B0300000000000000" pitchFamily="34" charset="-128"/>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000" b="0">
                          <a:latin typeface="Hiragino Kaku Gothic Pro W3" panose="020B0300000000000000" pitchFamily="34" charset="-128"/>
                          <a:ea typeface="Hiragino Kaku Gothic Pro W3" panose="020B0300000000000000" pitchFamily="34" charset="-128"/>
                        </a:rPr>
                        <a:t>✕</a:t>
                      </a:r>
                    </a:p>
                  </a:txBody>
                  <a:tcPr anchor="ctr"/>
                </a:tc>
                <a:extLst>
                  <a:ext uri="{0D108BD9-81ED-4DB2-BD59-A6C34878D82A}">
                    <a16:rowId xmlns:a16="http://schemas.microsoft.com/office/drawing/2014/main" val="1587226116"/>
                  </a:ext>
                </a:extLst>
              </a:tr>
              <a:tr h="855595">
                <a:tc>
                  <a:txBody>
                    <a:bodyPr/>
                    <a:lstStyle/>
                    <a:p>
                      <a:pPr algn="ctr"/>
                      <a:r>
                        <a:rPr kumimoji="1" lang="en" altLang="ja-JP" b="0" dirty="0" err="1">
                          <a:latin typeface="Hiragino Kaku Gothic Pro W3" panose="020B0300000000000000" pitchFamily="34" charset="-128"/>
                          <a:ea typeface="Hiragino Kaku Gothic Pro W3" panose="020B0300000000000000" pitchFamily="34" charset="-128"/>
                        </a:rPr>
                        <a:t>LiJAR</a:t>
                      </a:r>
                      <a:endParaRPr kumimoji="1" lang="ja-JP" altLang="en-US" b="0">
                        <a:latin typeface="Hiragino Kaku Gothic Pro W3" panose="020B0300000000000000" pitchFamily="34" charset="-128"/>
                        <a:ea typeface="Hiragino Kaku Gothic Pro W3" panose="020B0300000000000000" pitchFamily="34" charset="-128"/>
                      </a:endParaRPr>
                    </a:p>
                  </a:txBody>
                  <a:tcPr anchor="ctr">
                    <a:lnR w="12700" cap="flat" cmpd="sng" algn="ctr">
                      <a:solidFill>
                        <a:schemeClr val="accent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000" b="0">
                          <a:latin typeface="Hiragino Kaku Gothic Pro W3" panose="020B0300000000000000" pitchFamily="34" charset="-128"/>
                          <a:ea typeface="Hiragino Kaku Gothic Pro W3" panose="020B0300000000000000" pitchFamily="34" charset="-128"/>
                        </a:rPr>
                        <a:t>○</a:t>
                      </a:r>
                    </a:p>
                  </a:txBody>
                  <a:tcPr anchor="ctr">
                    <a:lnL w="12700" cap="flat" cmpd="sng" algn="ctr">
                      <a:solidFill>
                        <a:schemeClr val="accent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000" b="0">
                          <a:latin typeface="Hiragino Kaku Gothic Pro W3" panose="020B0300000000000000" pitchFamily="34" charset="-128"/>
                          <a:ea typeface="Hiragino Kaku Gothic Pro W3" panose="020B0300000000000000" pitchFamily="34" charset="-128"/>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000" b="0">
                          <a:latin typeface="Hiragino Kaku Gothic Pro W3" panose="020B0300000000000000" pitchFamily="34" charset="-128"/>
                          <a:ea typeface="Hiragino Kaku Gothic Pro W3" panose="020B0300000000000000" pitchFamily="34" charset="-128"/>
                        </a:rPr>
                        <a:t>△</a:t>
                      </a:r>
                      <a:endParaRPr kumimoji="1" lang="en-US" altLang="ja-JP" sz="3000" b="0" dirty="0">
                        <a:latin typeface="Hiragino Kaku Gothic Pro W3" panose="020B0300000000000000" pitchFamily="34" charset="-128"/>
                        <a:ea typeface="Hiragino Kaku Gothic Pro W3" panose="020B0300000000000000" pitchFamily="34"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dirty="0">
                          <a:latin typeface="Hiragino Kaku Gothic Pro W3" panose="020B0300000000000000" pitchFamily="34" charset="-128"/>
                          <a:ea typeface="Hiragino Kaku Gothic Pro W3" panose="020B0300000000000000" pitchFamily="34" charset="-128"/>
                        </a:rPr>
                        <a:t>(</a:t>
                      </a:r>
                      <a:r>
                        <a:rPr kumimoji="1" lang="ja-JP" altLang="en-US" sz="1200" b="0">
                          <a:latin typeface="Hiragino Kaku Gothic Pro W3" panose="020B0300000000000000" pitchFamily="34" charset="-128"/>
                          <a:ea typeface="Hiragino Kaku Gothic Pro W3" panose="020B0300000000000000" pitchFamily="34" charset="-128"/>
                        </a:rPr>
                        <a:t>応募数に関して全体で</a:t>
                      </a:r>
                      <a:endParaRPr kumimoji="1" lang="en-US" altLang="ja-JP" sz="1200" b="0" dirty="0">
                        <a:latin typeface="Hiragino Kaku Gothic Pro W3" panose="020B0300000000000000" pitchFamily="34" charset="-128"/>
                        <a:ea typeface="Hiragino Kaku Gothic Pro W3" panose="020B0300000000000000" pitchFamily="34"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latin typeface="Hiragino Kaku Gothic Pro W3" panose="020B0300000000000000" pitchFamily="34" charset="-128"/>
                          <a:ea typeface="Hiragino Kaku Gothic Pro W3" panose="020B0300000000000000" pitchFamily="34" charset="-128"/>
                        </a:rPr>
                        <a:t>均等になるよう推薦</a:t>
                      </a:r>
                      <a:r>
                        <a:rPr kumimoji="1" lang="en-US" altLang="ja-JP" sz="1200" b="0" dirty="0">
                          <a:latin typeface="Hiragino Kaku Gothic Pro W3" panose="020B0300000000000000" pitchFamily="34" charset="-128"/>
                          <a:ea typeface="Hiragino Kaku Gothic Pro W3" panose="020B0300000000000000" pitchFamily="34" charset="-128"/>
                        </a:rPr>
                        <a:t>)</a:t>
                      </a:r>
                      <a:endParaRPr kumimoji="1" lang="ja-JP" altLang="en-US" sz="1200" b="0">
                        <a:latin typeface="Hiragino Kaku Gothic Pro W3" panose="020B0300000000000000" pitchFamily="34" charset="-128"/>
                        <a:ea typeface="Hiragino Kaku Gothic Pro W3" panose="020B0300000000000000" pitchFamily="34"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000" b="0">
                          <a:latin typeface="Hiragino Kaku Gothic Pro W3" panose="020B0300000000000000" pitchFamily="34" charset="-128"/>
                          <a:ea typeface="Hiragino Kaku Gothic Pro W3" panose="020B0300000000000000" pitchFamily="34" charset="-128"/>
                        </a:rPr>
                        <a:t>✕</a:t>
                      </a:r>
                    </a:p>
                  </a:txBody>
                  <a:tcPr anchor="ctr"/>
                </a:tc>
                <a:extLst>
                  <a:ext uri="{0D108BD9-81ED-4DB2-BD59-A6C34878D82A}">
                    <a16:rowId xmlns:a16="http://schemas.microsoft.com/office/drawing/2014/main" val="2372643690"/>
                  </a:ext>
                </a:extLst>
              </a:tr>
              <a:tr h="855595">
                <a:tc>
                  <a:txBody>
                    <a:bodyPr/>
                    <a:lstStyle/>
                    <a:p>
                      <a:pPr algn="ctr"/>
                      <a:r>
                        <a:rPr kumimoji="1" lang="ja-JP" altLang="en-US" b="0">
                          <a:latin typeface="Hiragino Kaku Gothic Pro W3" panose="020B0300000000000000" pitchFamily="34" charset="-128"/>
                          <a:ea typeface="Hiragino Kaku Gothic Pro W3" panose="020B0300000000000000" pitchFamily="34" charset="-128"/>
                        </a:rPr>
                        <a:t>安定マッチング</a:t>
                      </a:r>
                    </a:p>
                  </a:txBody>
                  <a:tcPr anchor="ctr">
                    <a:lnR w="12700" cap="flat" cmpd="sng" algn="ctr">
                      <a:solidFill>
                        <a:schemeClr val="accent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000" b="0">
                          <a:latin typeface="Hiragino Kaku Gothic Pro W3" panose="020B0300000000000000" pitchFamily="34" charset="-128"/>
                          <a:ea typeface="Hiragino Kaku Gothic Pro W3" panose="020B0300000000000000" pitchFamily="34" charset="-128"/>
                        </a:rPr>
                        <a:t>○</a:t>
                      </a:r>
                    </a:p>
                  </a:txBody>
                  <a:tcPr anchor="ctr">
                    <a:lnL w="12700" cap="flat" cmpd="sng" algn="ctr">
                      <a:solidFill>
                        <a:schemeClr val="accent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000" b="0">
                          <a:latin typeface="Hiragino Kaku Gothic Pro W3" panose="020B0300000000000000" pitchFamily="34" charset="-128"/>
                          <a:ea typeface="Hiragino Kaku Gothic Pro W3" panose="020B0300000000000000" pitchFamily="34" charset="-128"/>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000" b="0">
                          <a:latin typeface="Hiragino Kaku Gothic Pro W3" panose="020B0300000000000000" pitchFamily="34" charset="-128"/>
                          <a:ea typeface="Hiragino Kaku Gothic Pro W3" panose="020B0300000000000000" pitchFamily="34" charset="-128"/>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000" b="0">
                          <a:latin typeface="Hiragino Kaku Gothic Pro W3" panose="020B0300000000000000" pitchFamily="34" charset="-128"/>
                          <a:ea typeface="Hiragino Kaku Gothic Pro W3" panose="020B0300000000000000" pitchFamily="34" charset="-128"/>
                        </a:rPr>
                        <a:t>✕</a:t>
                      </a:r>
                    </a:p>
                  </a:txBody>
                  <a:tcPr anchor="ctr"/>
                </a:tc>
                <a:extLst>
                  <a:ext uri="{0D108BD9-81ED-4DB2-BD59-A6C34878D82A}">
                    <a16:rowId xmlns:a16="http://schemas.microsoft.com/office/drawing/2014/main" val="3007573429"/>
                  </a:ext>
                </a:extLst>
              </a:tr>
              <a:tr h="855595">
                <a:tc>
                  <a:txBody>
                    <a:bodyPr/>
                    <a:lstStyle/>
                    <a:p>
                      <a:pPr algn="ctr"/>
                      <a:r>
                        <a:rPr kumimoji="1" lang="ja-JP" altLang="en-US" b="0">
                          <a:latin typeface="Hiragino Kaku Gothic Pro W3" panose="020B0300000000000000" pitchFamily="34" charset="-128"/>
                          <a:ea typeface="Hiragino Kaku Gothic Pro W3" panose="020B0300000000000000" pitchFamily="34" charset="-128"/>
                        </a:rPr>
                        <a:t>提案手法</a:t>
                      </a:r>
                    </a:p>
                  </a:txBody>
                  <a:tcPr anchor="ctr">
                    <a:lnR w="12700" cap="flat" cmpd="sng" algn="ctr">
                      <a:solidFill>
                        <a:schemeClr val="accent1"/>
                      </a:solidFill>
                      <a:prstDash val="solid"/>
                      <a:round/>
                      <a:headEnd type="none" w="med" len="med"/>
                      <a:tailEnd type="none" w="med" len="med"/>
                    </a:lnR>
                  </a:tcPr>
                </a:tc>
                <a:tc>
                  <a:txBody>
                    <a:bodyPr/>
                    <a:lstStyle/>
                    <a:p>
                      <a:pPr algn="ctr"/>
                      <a:r>
                        <a:rPr kumimoji="1" lang="ja-JP" altLang="en-US" sz="3000" b="0">
                          <a:latin typeface="Hiragino Kaku Gothic Pro W3" panose="020B0300000000000000" pitchFamily="34" charset="-128"/>
                          <a:ea typeface="Hiragino Kaku Gothic Pro W3" panose="020B0300000000000000" pitchFamily="34" charset="-128"/>
                        </a:rPr>
                        <a:t>○</a:t>
                      </a:r>
                    </a:p>
                  </a:txBody>
                  <a:tcPr anchor="ctr">
                    <a:lnL w="12700" cap="flat" cmpd="sng" algn="ctr">
                      <a:solidFill>
                        <a:schemeClr val="accent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000" b="0">
                          <a:latin typeface="Hiragino Kaku Gothic Pro W3" panose="020B0300000000000000" pitchFamily="34" charset="-128"/>
                          <a:ea typeface="Hiragino Kaku Gothic Pro W3" panose="020B0300000000000000" pitchFamily="34" charset="-128"/>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000" b="0">
                          <a:latin typeface="Hiragino Kaku Gothic Pro W3" panose="020B0300000000000000" pitchFamily="34" charset="-128"/>
                          <a:ea typeface="Hiragino Kaku Gothic Pro W3" panose="020B0300000000000000" pitchFamily="34" charset="-128"/>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000" b="0">
                          <a:latin typeface="Hiragino Kaku Gothic Pro W3" panose="020B0300000000000000" pitchFamily="34" charset="-128"/>
                          <a:ea typeface="Hiragino Kaku Gothic Pro W3" panose="020B0300000000000000" pitchFamily="34" charset="-128"/>
                        </a:rPr>
                        <a:t>○</a:t>
                      </a:r>
                    </a:p>
                  </a:txBody>
                  <a:tcPr anchor="ctr"/>
                </a:tc>
                <a:extLst>
                  <a:ext uri="{0D108BD9-81ED-4DB2-BD59-A6C34878D82A}">
                    <a16:rowId xmlns:a16="http://schemas.microsoft.com/office/drawing/2014/main" val="3185943802"/>
                  </a:ext>
                </a:extLst>
              </a:tr>
            </a:tbl>
          </a:graphicData>
        </a:graphic>
      </p:graphicFrame>
      <p:sp>
        <p:nvSpPr>
          <p:cNvPr id="3" name="スライド番号プレースホルダー 2">
            <a:extLst>
              <a:ext uri="{FF2B5EF4-FFF2-40B4-BE49-F238E27FC236}">
                <a16:creationId xmlns:a16="http://schemas.microsoft.com/office/drawing/2014/main" id="{B0AF6062-D2FB-EF32-8C3E-3CE0319A871E}"/>
              </a:ext>
            </a:extLst>
          </p:cNvPr>
          <p:cNvSpPr>
            <a:spLocks noGrp="1"/>
          </p:cNvSpPr>
          <p:nvPr>
            <p:ph type="sldNum" sz="quarter" idx="12"/>
          </p:nvPr>
        </p:nvSpPr>
        <p:spPr/>
        <p:txBody>
          <a:bodyPr/>
          <a:lstStyle/>
          <a:p>
            <a:fld id="{84A7A7E2-47CA-F646-A4E8-D7F4BB3B5D6A}" type="slidenum">
              <a:rPr kumimoji="1" lang="ja-JP" altLang="en-US" smtClean="0"/>
              <a:t>7</a:t>
            </a:fld>
            <a:endParaRPr kumimoji="1" lang="ja-JP" altLang="en-US"/>
          </a:p>
        </p:txBody>
      </p:sp>
    </p:spTree>
    <p:extLst>
      <p:ext uri="{BB962C8B-B14F-4D97-AF65-F5344CB8AC3E}">
        <p14:creationId xmlns:p14="http://schemas.microsoft.com/office/powerpoint/2010/main" val="4144439975"/>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F6965F-3B6C-1F6C-2383-6453B5145C94}"/>
              </a:ext>
            </a:extLst>
          </p:cNvPr>
          <p:cNvSpPr>
            <a:spLocks noGrp="1"/>
          </p:cNvSpPr>
          <p:nvPr>
            <p:ph type="title"/>
          </p:nvPr>
        </p:nvSpPr>
        <p:spPr>
          <a:xfrm>
            <a:off x="508001" y="179919"/>
            <a:ext cx="11095564" cy="862542"/>
          </a:xfrm>
        </p:spPr>
        <p:txBody>
          <a:bodyPr>
            <a:normAutofit/>
          </a:bodyPr>
          <a:lstStyle/>
          <a:p>
            <a:r>
              <a:rPr lang="en-US" altLang="ja-JP" sz="3000" dirty="0">
                <a:latin typeface="Hiragino Kaku Gothic Pro W3" panose="020B0300000000000000" pitchFamily="34" charset="-128"/>
                <a:ea typeface="Hiragino Kaku Gothic Pro W3" panose="020B0300000000000000" pitchFamily="34" charset="-128"/>
              </a:rPr>
              <a:t>3. </a:t>
            </a:r>
            <a:r>
              <a:rPr lang="ja-JP" altLang="en-US" sz="3000">
                <a:latin typeface="Hiragino Kaku Gothic Pro W3" panose="020B0300000000000000" pitchFamily="34" charset="-128"/>
                <a:ea typeface="Hiragino Kaku Gothic Pro W3" panose="020B0300000000000000" pitchFamily="34" charset="-128"/>
              </a:rPr>
              <a:t>提案手法：</a:t>
            </a:r>
            <a:r>
              <a:rPr lang="en-US" altLang="ja-JP" sz="3000" dirty="0">
                <a:latin typeface="Hiragino Kaku Gothic Pro W3" panose="020B0300000000000000" pitchFamily="34" charset="-128"/>
                <a:ea typeface="Hiragino Kaku Gothic Pro W3" panose="020B0300000000000000" pitchFamily="34" charset="-128"/>
              </a:rPr>
              <a:t>Two-Tower Models</a:t>
            </a:r>
            <a:r>
              <a:rPr lang="ja-JP" altLang="en-US" sz="3000">
                <a:latin typeface="Hiragino Kaku Gothic Pro W3" panose="020B0300000000000000" pitchFamily="34" charset="-128"/>
                <a:ea typeface="Hiragino Kaku Gothic Pro W3" panose="020B0300000000000000" pitchFamily="34" charset="-128"/>
              </a:rPr>
              <a:t>の導入</a:t>
            </a:r>
            <a:endParaRPr kumimoji="1" lang="ja-JP" altLang="en-US" sz="3000">
              <a:latin typeface="Hiragino Kaku Gothic Pro W3" panose="020B0300000000000000" pitchFamily="34" charset="-128"/>
              <a:ea typeface="Hiragino Kaku Gothic Pro W3" panose="020B0300000000000000" pitchFamily="34" charset="-128"/>
            </a:endParaRPr>
          </a:p>
        </p:txBody>
      </p:sp>
      <p:sp>
        <p:nvSpPr>
          <p:cNvPr id="3" name="コンテンツ プレースホルダー 2">
            <a:extLst>
              <a:ext uri="{FF2B5EF4-FFF2-40B4-BE49-F238E27FC236}">
                <a16:creationId xmlns:a16="http://schemas.microsoft.com/office/drawing/2014/main" id="{752BCFCF-907E-CB53-F514-DF5B79599B9D}"/>
              </a:ext>
            </a:extLst>
          </p:cNvPr>
          <p:cNvSpPr>
            <a:spLocks noGrp="1"/>
          </p:cNvSpPr>
          <p:nvPr>
            <p:ph idx="1"/>
          </p:nvPr>
        </p:nvSpPr>
        <p:spPr>
          <a:xfrm>
            <a:off x="548218" y="1108074"/>
            <a:ext cx="11055348" cy="5165403"/>
          </a:xfrm>
        </p:spPr>
        <p:txBody>
          <a:bodyPr>
            <a:normAutofit/>
          </a:bodyPr>
          <a:lstStyle/>
          <a:p>
            <a:pPr>
              <a:lnSpc>
                <a:spcPct val="150000"/>
              </a:lnSpc>
            </a:pPr>
            <a:r>
              <a:rPr lang="en-US" altLang="ja-JP" sz="2100" dirty="0">
                <a:latin typeface="Hiragino Kaku Gothic Pro W3" panose="020B0300000000000000" pitchFamily="34" charset="-128"/>
                <a:ea typeface="Hiragino Kaku Gothic Pro W3" panose="020B0300000000000000" pitchFamily="34" charset="-128"/>
              </a:rPr>
              <a:t>Two-Tower Models</a:t>
            </a:r>
            <a:r>
              <a:rPr lang="ja-JP" altLang="en-US" sz="2100">
                <a:latin typeface="Hiragino Kaku Gothic Pro W3" panose="020B0300000000000000" pitchFamily="34" charset="-128"/>
                <a:ea typeface="Hiragino Kaku Gothic Pro W3" panose="020B0300000000000000" pitchFamily="34" charset="-128"/>
              </a:rPr>
              <a:t>は推薦システムでよく適用される最もシンプルなモデル</a:t>
            </a:r>
            <a:endParaRPr lang="en-US" altLang="ja-JP" sz="2100" dirty="0">
              <a:latin typeface="Hiragino Kaku Gothic Pro W3" panose="020B0300000000000000" pitchFamily="34" charset="-128"/>
              <a:ea typeface="Hiragino Kaku Gothic Pro W3" panose="020B0300000000000000" pitchFamily="34" charset="-128"/>
            </a:endParaRPr>
          </a:p>
          <a:p>
            <a:pPr>
              <a:lnSpc>
                <a:spcPct val="150000"/>
              </a:lnSpc>
            </a:pPr>
            <a:r>
              <a:rPr lang="en-US" altLang="ja-JP" sz="2100" dirty="0">
                <a:latin typeface="Hiragino Kaku Gothic Pro W3" panose="020B0300000000000000" pitchFamily="34" charset="-128"/>
                <a:ea typeface="Hiragino Kaku Gothic Pro W3" panose="020B0300000000000000" pitchFamily="34" charset="-128"/>
              </a:rPr>
              <a:t>Two-Tower Models</a:t>
            </a:r>
            <a:r>
              <a:rPr lang="ja-JP" altLang="en-US" sz="2100">
                <a:latin typeface="Hiragino Kaku Gothic Pro W3" panose="020B0300000000000000" pitchFamily="34" charset="-128"/>
                <a:ea typeface="Hiragino Kaku Gothic Pro W3" panose="020B0300000000000000" pitchFamily="34" charset="-128"/>
              </a:rPr>
              <a:t>では求職者の特徴量を埋め込むエンコーダと、求人の特徴量を埋め込むエンコーダの</a:t>
            </a:r>
            <a:r>
              <a:rPr lang="en-US" altLang="ja-JP" sz="2100" dirty="0">
                <a:latin typeface="Hiragino Kaku Gothic Pro W3" panose="020B0300000000000000" pitchFamily="34" charset="-128"/>
                <a:ea typeface="Hiragino Kaku Gothic Pro W3" panose="020B0300000000000000" pitchFamily="34" charset="-128"/>
              </a:rPr>
              <a:t>2</a:t>
            </a:r>
            <a:r>
              <a:rPr lang="ja-JP" altLang="en-US" sz="2100">
                <a:latin typeface="Hiragino Kaku Gothic Pro W3" panose="020B0300000000000000" pitchFamily="34" charset="-128"/>
                <a:ea typeface="Hiragino Kaku Gothic Pro W3" panose="020B0300000000000000" pitchFamily="34" charset="-128"/>
              </a:rPr>
              <a:t>つを用意し、そのコサイン類似度や内積を推薦確率とする</a:t>
            </a:r>
            <a:endParaRPr kumimoji="1" lang="en-US" altLang="ja-JP" sz="2100" dirty="0">
              <a:latin typeface="Hiragino Kaku Gothic Pro W3" panose="020B0300000000000000" pitchFamily="34" charset="-128"/>
              <a:ea typeface="Hiragino Kaku Gothic Pro W3" panose="020B0300000000000000" pitchFamily="34" charset="-128"/>
            </a:endParaRPr>
          </a:p>
        </p:txBody>
      </p:sp>
      <p:cxnSp>
        <p:nvCxnSpPr>
          <p:cNvPr id="5" name="直線コネクタ 4">
            <a:extLst>
              <a:ext uri="{FF2B5EF4-FFF2-40B4-BE49-F238E27FC236}">
                <a16:creationId xmlns:a16="http://schemas.microsoft.com/office/drawing/2014/main" id="{3E86C13F-9470-1A01-8D63-E112EEF92394}"/>
              </a:ext>
            </a:extLst>
          </p:cNvPr>
          <p:cNvCxnSpPr>
            <a:cxnSpLocks/>
          </p:cNvCxnSpPr>
          <p:nvPr/>
        </p:nvCxnSpPr>
        <p:spPr>
          <a:xfrm>
            <a:off x="508001" y="1075267"/>
            <a:ext cx="11095564"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7" name="グループ化 6">
            <a:extLst>
              <a:ext uri="{FF2B5EF4-FFF2-40B4-BE49-F238E27FC236}">
                <a16:creationId xmlns:a16="http://schemas.microsoft.com/office/drawing/2014/main" id="{0CD7C02C-4363-C095-7099-7A384148870B}"/>
              </a:ext>
            </a:extLst>
          </p:cNvPr>
          <p:cNvGrpSpPr/>
          <p:nvPr/>
        </p:nvGrpSpPr>
        <p:grpSpPr>
          <a:xfrm>
            <a:off x="3231116" y="5010603"/>
            <a:ext cx="360000" cy="1770665"/>
            <a:chOff x="7788074" y="1379900"/>
            <a:chExt cx="360000" cy="1770665"/>
          </a:xfrm>
        </p:grpSpPr>
        <p:sp>
          <p:nvSpPr>
            <p:cNvPr id="8" name="正方形/長方形 7">
              <a:extLst>
                <a:ext uri="{FF2B5EF4-FFF2-40B4-BE49-F238E27FC236}">
                  <a16:creationId xmlns:a16="http://schemas.microsoft.com/office/drawing/2014/main" id="{BE7551C7-979C-D6FA-4132-7439C6CC4FC4}"/>
                </a:ext>
              </a:extLst>
            </p:cNvPr>
            <p:cNvSpPr>
              <a:spLocks noChangeAspect="1"/>
            </p:cNvSpPr>
            <p:nvPr/>
          </p:nvSpPr>
          <p:spPr>
            <a:xfrm>
              <a:off x="7788074" y="1724073"/>
              <a:ext cx="360000" cy="3607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a:extLst>
                <a:ext uri="{FF2B5EF4-FFF2-40B4-BE49-F238E27FC236}">
                  <a16:creationId xmlns:a16="http://schemas.microsoft.com/office/drawing/2014/main" id="{6DF54653-FAA5-6479-8C2C-50497D17F6A2}"/>
                </a:ext>
              </a:extLst>
            </p:cNvPr>
            <p:cNvSpPr>
              <a:spLocks noChangeAspect="1"/>
            </p:cNvSpPr>
            <p:nvPr/>
          </p:nvSpPr>
          <p:spPr>
            <a:xfrm>
              <a:off x="7788074" y="2084846"/>
              <a:ext cx="360000" cy="3607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正方形/長方形 9">
              <a:extLst>
                <a:ext uri="{FF2B5EF4-FFF2-40B4-BE49-F238E27FC236}">
                  <a16:creationId xmlns:a16="http://schemas.microsoft.com/office/drawing/2014/main" id="{35FD4D4D-0BA2-3ACC-66C8-99BBD9D4F90A}"/>
                </a:ext>
              </a:extLst>
            </p:cNvPr>
            <p:cNvSpPr>
              <a:spLocks noChangeAspect="1"/>
            </p:cNvSpPr>
            <p:nvPr/>
          </p:nvSpPr>
          <p:spPr>
            <a:xfrm>
              <a:off x="7788074" y="2437319"/>
              <a:ext cx="360000" cy="36077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a:extLst>
                <a:ext uri="{FF2B5EF4-FFF2-40B4-BE49-F238E27FC236}">
                  <a16:creationId xmlns:a16="http://schemas.microsoft.com/office/drawing/2014/main" id="{CA742BAF-B81E-A37A-4AEB-E6227B5E327B}"/>
                </a:ext>
              </a:extLst>
            </p:cNvPr>
            <p:cNvSpPr>
              <a:spLocks noChangeAspect="1"/>
            </p:cNvSpPr>
            <p:nvPr/>
          </p:nvSpPr>
          <p:spPr>
            <a:xfrm>
              <a:off x="7788074" y="2789792"/>
              <a:ext cx="360000" cy="36077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正方形/長方形 11">
              <a:extLst>
                <a:ext uri="{FF2B5EF4-FFF2-40B4-BE49-F238E27FC236}">
                  <a16:creationId xmlns:a16="http://schemas.microsoft.com/office/drawing/2014/main" id="{FCB86717-2F66-2518-13DB-D6CFFAC9E39B}"/>
                </a:ext>
              </a:extLst>
            </p:cNvPr>
            <p:cNvSpPr>
              <a:spLocks noChangeAspect="1"/>
            </p:cNvSpPr>
            <p:nvPr/>
          </p:nvSpPr>
          <p:spPr>
            <a:xfrm>
              <a:off x="7788074" y="1379900"/>
              <a:ext cx="360000" cy="36077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3" name="グループ化 12">
            <a:extLst>
              <a:ext uri="{FF2B5EF4-FFF2-40B4-BE49-F238E27FC236}">
                <a16:creationId xmlns:a16="http://schemas.microsoft.com/office/drawing/2014/main" id="{8CB9E270-6823-2C19-EC4C-D7047F54797B}"/>
              </a:ext>
            </a:extLst>
          </p:cNvPr>
          <p:cNvGrpSpPr>
            <a:grpSpLocks noChangeAspect="1"/>
          </p:cNvGrpSpPr>
          <p:nvPr/>
        </p:nvGrpSpPr>
        <p:grpSpPr>
          <a:xfrm>
            <a:off x="3217161" y="2823887"/>
            <a:ext cx="360551" cy="1790000"/>
            <a:chOff x="7032170" y="1363300"/>
            <a:chExt cx="360000" cy="1787265"/>
          </a:xfrm>
        </p:grpSpPr>
        <p:sp>
          <p:nvSpPr>
            <p:cNvPr id="14" name="正方形/長方形 13">
              <a:extLst>
                <a:ext uri="{FF2B5EF4-FFF2-40B4-BE49-F238E27FC236}">
                  <a16:creationId xmlns:a16="http://schemas.microsoft.com/office/drawing/2014/main" id="{23D22364-829B-9223-68D4-4F115BB14B83}"/>
                </a:ext>
              </a:extLst>
            </p:cNvPr>
            <p:cNvSpPr>
              <a:spLocks noChangeAspect="1"/>
            </p:cNvSpPr>
            <p:nvPr/>
          </p:nvSpPr>
          <p:spPr>
            <a:xfrm>
              <a:off x="7032170" y="1724073"/>
              <a:ext cx="360000" cy="36077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正方形/長方形 14">
              <a:extLst>
                <a:ext uri="{FF2B5EF4-FFF2-40B4-BE49-F238E27FC236}">
                  <a16:creationId xmlns:a16="http://schemas.microsoft.com/office/drawing/2014/main" id="{10CF3F9D-DE3C-73C1-F189-57F3D93ED420}"/>
                </a:ext>
              </a:extLst>
            </p:cNvPr>
            <p:cNvSpPr>
              <a:spLocks noChangeAspect="1"/>
            </p:cNvSpPr>
            <p:nvPr/>
          </p:nvSpPr>
          <p:spPr>
            <a:xfrm>
              <a:off x="7032170" y="2084846"/>
              <a:ext cx="360000" cy="360773"/>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正方形/長方形 15">
              <a:extLst>
                <a:ext uri="{FF2B5EF4-FFF2-40B4-BE49-F238E27FC236}">
                  <a16:creationId xmlns:a16="http://schemas.microsoft.com/office/drawing/2014/main" id="{D270EBB4-EEF3-ACB2-D549-24AF67B4596E}"/>
                </a:ext>
              </a:extLst>
            </p:cNvPr>
            <p:cNvSpPr>
              <a:spLocks noChangeAspect="1"/>
            </p:cNvSpPr>
            <p:nvPr/>
          </p:nvSpPr>
          <p:spPr>
            <a:xfrm>
              <a:off x="7032170" y="2437319"/>
              <a:ext cx="360000" cy="36077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 name="正方形/長方形 16">
              <a:extLst>
                <a:ext uri="{FF2B5EF4-FFF2-40B4-BE49-F238E27FC236}">
                  <a16:creationId xmlns:a16="http://schemas.microsoft.com/office/drawing/2014/main" id="{9F37F208-1D6D-AC20-D83D-7EE7B795FDD5}"/>
                </a:ext>
              </a:extLst>
            </p:cNvPr>
            <p:cNvSpPr>
              <a:spLocks noChangeAspect="1"/>
            </p:cNvSpPr>
            <p:nvPr/>
          </p:nvSpPr>
          <p:spPr>
            <a:xfrm>
              <a:off x="7032170" y="2789792"/>
              <a:ext cx="360000" cy="3607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 name="正方形/長方形 17">
              <a:extLst>
                <a:ext uri="{FF2B5EF4-FFF2-40B4-BE49-F238E27FC236}">
                  <a16:creationId xmlns:a16="http://schemas.microsoft.com/office/drawing/2014/main" id="{933DE8DD-7A88-1FDB-3BDE-516396D48EBA}"/>
                </a:ext>
              </a:extLst>
            </p:cNvPr>
            <p:cNvSpPr>
              <a:spLocks noChangeAspect="1"/>
            </p:cNvSpPr>
            <p:nvPr/>
          </p:nvSpPr>
          <p:spPr>
            <a:xfrm>
              <a:off x="7032170" y="1363300"/>
              <a:ext cx="360000" cy="360773"/>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19" name="テキスト ボックス 18">
            <a:extLst>
              <a:ext uri="{FF2B5EF4-FFF2-40B4-BE49-F238E27FC236}">
                <a16:creationId xmlns:a16="http://schemas.microsoft.com/office/drawing/2014/main" id="{F500650A-CA1E-31C1-1AFD-78B8CB337B2E}"/>
              </a:ext>
            </a:extLst>
          </p:cNvPr>
          <p:cNvSpPr txBox="1"/>
          <p:nvPr/>
        </p:nvSpPr>
        <p:spPr>
          <a:xfrm>
            <a:off x="1522743" y="3390037"/>
            <a:ext cx="1615629" cy="707886"/>
          </a:xfrm>
          <a:prstGeom prst="rect">
            <a:avLst/>
          </a:prstGeom>
          <a:noFill/>
        </p:spPr>
        <p:txBody>
          <a:bodyPr wrap="square" rtlCol="0">
            <a:spAutoFit/>
          </a:bodyPr>
          <a:lstStyle/>
          <a:p>
            <a:pPr algn="ctr"/>
            <a:r>
              <a:rPr lang="ja-JP" altLang="en-US" sz="2000">
                <a:latin typeface="Hiragino Kaku Gothic Pro W3" panose="020B0300000000000000" pitchFamily="34" charset="-128"/>
                <a:ea typeface="Hiragino Kaku Gothic Pro W3" panose="020B0300000000000000" pitchFamily="34" charset="-128"/>
              </a:rPr>
              <a:t>求職者の</a:t>
            </a:r>
            <a:endParaRPr lang="en-US" altLang="ja-JP" sz="2000" dirty="0">
              <a:latin typeface="Hiragino Kaku Gothic Pro W3" panose="020B0300000000000000" pitchFamily="34" charset="-128"/>
              <a:ea typeface="Hiragino Kaku Gothic Pro W3" panose="020B0300000000000000" pitchFamily="34" charset="-128"/>
            </a:endParaRPr>
          </a:p>
          <a:p>
            <a:pPr algn="ctr"/>
            <a:r>
              <a:rPr lang="ja-JP" altLang="en-US" sz="2000">
                <a:latin typeface="Hiragino Kaku Gothic Pro W3" panose="020B0300000000000000" pitchFamily="34" charset="-128"/>
                <a:ea typeface="Hiragino Kaku Gothic Pro W3" panose="020B0300000000000000" pitchFamily="34" charset="-128"/>
              </a:rPr>
              <a:t>特徴量</a:t>
            </a:r>
            <a:r>
              <a:rPr lang="en-US" altLang="ja-JP" sz="2000" dirty="0">
                <a:latin typeface="Hiragino Kaku Gothic Pro W3" panose="020B0300000000000000" pitchFamily="34" charset="-128"/>
                <a:ea typeface="Hiragino Kaku Gothic Pro W3" panose="020B0300000000000000" pitchFamily="34" charset="-128"/>
              </a:rPr>
              <a:t>  </a:t>
            </a:r>
            <a:r>
              <a:rPr lang="en-US" altLang="ja-JP" sz="2000" dirty="0">
                <a:solidFill>
                  <a:schemeClr val="bg1"/>
                </a:solidFill>
                <a:latin typeface="Hiragino Kaku Gothic Pro W3" panose="020B0300000000000000" pitchFamily="34" charset="-128"/>
                <a:ea typeface="Hiragino Kaku Gothic Pro W3" panose="020B0300000000000000" pitchFamily="34" charset="-128"/>
              </a:rPr>
              <a:t>.</a:t>
            </a:r>
            <a:r>
              <a:rPr lang="en-US" altLang="ja-JP" sz="2000" dirty="0">
                <a:latin typeface="Hiragino Kaku Gothic Pro W3" panose="020B0300000000000000" pitchFamily="34" charset="-128"/>
                <a:ea typeface="Hiragino Kaku Gothic Pro W3" panose="020B0300000000000000" pitchFamily="34" charset="-128"/>
              </a:rPr>
              <a:t>  </a:t>
            </a:r>
            <a:endParaRPr lang="ja-JP" altLang="en-US" sz="2000">
              <a:latin typeface="Hiragino Kaku Gothic Pro W3" panose="020B0300000000000000" pitchFamily="34" charset="-128"/>
              <a:ea typeface="Hiragino Kaku Gothic Pro W3" panose="020B0300000000000000" pitchFamily="34" charset="-128"/>
            </a:endParaRPr>
          </a:p>
        </p:txBody>
      </p:sp>
      <p:sp>
        <p:nvSpPr>
          <p:cNvPr id="21" name="角丸四角形 20">
            <a:extLst>
              <a:ext uri="{FF2B5EF4-FFF2-40B4-BE49-F238E27FC236}">
                <a16:creationId xmlns:a16="http://schemas.microsoft.com/office/drawing/2014/main" id="{CFBA482E-7850-3F19-C0CB-73E6A2FE8B03}"/>
              </a:ext>
            </a:extLst>
          </p:cNvPr>
          <p:cNvSpPr/>
          <p:nvPr/>
        </p:nvSpPr>
        <p:spPr>
          <a:xfrm>
            <a:off x="4118303" y="3185111"/>
            <a:ext cx="1183341" cy="1075764"/>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500" dirty="0">
                <a:solidFill>
                  <a:schemeClr val="tx1"/>
                </a:solidFill>
                <a:latin typeface="Hiragino Kaku Gothic Pro W3" panose="020B0300000000000000" pitchFamily="34" charset="-128"/>
                <a:ea typeface="Hiragino Kaku Gothic Pro W3" panose="020B0300000000000000" pitchFamily="34" charset="-128"/>
              </a:rPr>
              <a:t>User</a:t>
            </a:r>
          </a:p>
          <a:p>
            <a:pPr algn="ctr"/>
            <a:r>
              <a:rPr lang="en-US" altLang="ja-JP" sz="1500" dirty="0">
                <a:solidFill>
                  <a:schemeClr val="tx1"/>
                </a:solidFill>
                <a:latin typeface="Hiragino Kaku Gothic Pro W3" panose="020B0300000000000000" pitchFamily="34" charset="-128"/>
                <a:ea typeface="Hiragino Kaku Gothic Pro W3" panose="020B0300000000000000" pitchFamily="34" charset="-128"/>
              </a:rPr>
              <a:t>Encoder</a:t>
            </a:r>
          </a:p>
          <a:p>
            <a:pPr algn="ctr"/>
            <a:endParaRPr lang="ja-JP" altLang="en-US" sz="1500">
              <a:solidFill>
                <a:schemeClr val="tx1"/>
              </a:solidFill>
              <a:latin typeface="Hiragino Kaku Gothic Pro W3" panose="020B0300000000000000" pitchFamily="34" charset="-128"/>
              <a:ea typeface="Hiragino Kaku Gothic Pro W3" panose="020B0300000000000000" pitchFamily="34" charset="-128"/>
            </a:endParaRPr>
          </a:p>
        </p:txBody>
      </p:sp>
      <p:cxnSp>
        <p:nvCxnSpPr>
          <p:cNvPr id="22" name="直線矢印コネクタ 21">
            <a:extLst>
              <a:ext uri="{FF2B5EF4-FFF2-40B4-BE49-F238E27FC236}">
                <a16:creationId xmlns:a16="http://schemas.microsoft.com/office/drawing/2014/main" id="{983BCA4D-601B-1323-2D6B-CF13FAB25FB6}"/>
              </a:ext>
            </a:extLst>
          </p:cNvPr>
          <p:cNvCxnSpPr>
            <a:cxnSpLocks/>
          </p:cNvCxnSpPr>
          <p:nvPr/>
        </p:nvCxnSpPr>
        <p:spPr>
          <a:xfrm>
            <a:off x="3665555" y="3718505"/>
            <a:ext cx="393569"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grpSp>
        <p:nvGrpSpPr>
          <p:cNvPr id="23" name="グループ化 22">
            <a:extLst>
              <a:ext uri="{FF2B5EF4-FFF2-40B4-BE49-F238E27FC236}">
                <a16:creationId xmlns:a16="http://schemas.microsoft.com/office/drawing/2014/main" id="{022F6E86-9E0D-1B07-D799-E0319A7E556C}"/>
              </a:ext>
            </a:extLst>
          </p:cNvPr>
          <p:cNvGrpSpPr/>
          <p:nvPr/>
        </p:nvGrpSpPr>
        <p:grpSpPr>
          <a:xfrm>
            <a:off x="5828827" y="3013561"/>
            <a:ext cx="360000" cy="1453175"/>
            <a:chOff x="4907266" y="1354427"/>
            <a:chExt cx="360000" cy="1453175"/>
          </a:xfrm>
        </p:grpSpPr>
        <p:sp>
          <p:nvSpPr>
            <p:cNvPr id="24" name="正方形/長方形 23">
              <a:extLst>
                <a:ext uri="{FF2B5EF4-FFF2-40B4-BE49-F238E27FC236}">
                  <a16:creationId xmlns:a16="http://schemas.microsoft.com/office/drawing/2014/main" id="{E77E31EB-DC73-C645-C963-0DD39C196F99}"/>
                </a:ext>
              </a:extLst>
            </p:cNvPr>
            <p:cNvSpPr>
              <a:spLocks noChangeAspect="1"/>
            </p:cNvSpPr>
            <p:nvPr/>
          </p:nvSpPr>
          <p:spPr>
            <a:xfrm>
              <a:off x="4907266" y="2446829"/>
              <a:ext cx="360000" cy="36077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正方形/長方形 24">
              <a:extLst>
                <a:ext uri="{FF2B5EF4-FFF2-40B4-BE49-F238E27FC236}">
                  <a16:creationId xmlns:a16="http://schemas.microsoft.com/office/drawing/2014/main" id="{CFF14BD9-DDDE-F23C-4B8A-1B3C493F8332}"/>
                </a:ext>
              </a:extLst>
            </p:cNvPr>
            <p:cNvSpPr>
              <a:spLocks noChangeAspect="1"/>
            </p:cNvSpPr>
            <p:nvPr/>
          </p:nvSpPr>
          <p:spPr>
            <a:xfrm>
              <a:off x="4907266" y="2084846"/>
              <a:ext cx="360000" cy="360773"/>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正方形/長方形 25">
              <a:extLst>
                <a:ext uri="{FF2B5EF4-FFF2-40B4-BE49-F238E27FC236}">
                  <a16:creationId xmlns:a16="http://schemas.microsoft.com/office/drawing/2014/main" id="{4462BF3D-C348-8FEB-2C7B-2B6132D2BBE7}"/>
                </a:ext>
              </a:extLst>
            </p:cNvPr>
            <p:cNvSpPr>
              <a:spLocks noChangeAspect="1"/>
            </p:cNvSpPr>
            <p:nvPr/>
          </p:nvSpPr>
          <p:spPr>
            <a:xfrm>
              <a:off x="4907266" y="1354427"/>
              <a:ext cx="360000" cy="36077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正方形/長方形 26">
              <a:extLst>
                <a:ext uri="{FF2B5EF4-FFF2-40B4-BE49-F238E27FC236}">
                  <a16:creationId xmlns:a16="http://schemas.microsoft.com/office/drawing/2014/main" id="{0072240F-8936-5A5E-BA92-07CEC451DF7C}"/>
                </a:ext>
              </a:extLst>
            </p:cNvPr>
            <p:cNvSpPr>
              <a:spLocks noChangeAspect="1"/>
            </p:cNvSpPr>
            <p:nvPr/>
          </p:nvSpPr>
          <p:spPr>
            <a:xfrm>
              <a:off x="4907266" y="1715200"/>
              <a:ext cx="360000" cy="3607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28" name="直線矢印コネクタ 27">
            <a:extLst>
              <a:ext uri="{FF2B5EF4-FFF2-40B4-BE49-F238E27FC236}">
                <a16:creationId xmlns:a16="http://schemas.microsoft.com/office/drawing/2014/main" id="{0497873C-E696-81BB-ECC9-9CBD37CA185E}"/>
              </a:ext>
            </a:extLst>
          </p:cNvPr>
          <p:cNvCxnSpPr>
            <a:cxnSpLocks/>
          </p:cNvCxnSpPr>
          <p:nvPr/>
        </p:nvCxnSpPr>
        <p:spPr>
          <a:xfrm>
            <a:off x="5356469" y="3727198"/>
            <a:ext cx="393569"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9" name="角丸四角形 28">
            <a:extLst>
              <a:ext uri="{FF2B5EF4-FFF2-40B4-BE49-F238E27FC236}">
                <a16:creationId xmlns:a16="http://schemas.microsoft.com/office/drawing/2014/main" id="{E9C427A5-05BA-EA9E-1AE3-DCDC1F6E9AF1}"/>
              </a:ext>
            </a:extLst>
          </p:cNvPr>
          <p:cNvSpPr/>
          <p:nvPr/>
        </p:nvSpPr>
        <p:spPr>
          <a:xfrm>
            <a:off x="4118303" y="5353564"/>
            <a:ext cx="1183341" cy="1075764"/>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500" dirty="0">
                <a:solidFill>
                  <a:schemeClr val="tx1"/>
                </a:solidFill>
                <a:latin typeface="Hiragino Kaku Gothic Pro W3" panose="020B0300000000000000" pitchFamily="34" charset="-128"/>
                <a:ea typeface="Hiragino Kaku Gothic Pro W3" panose="020B0300000000000000" pitchFamily="34" charset="-128"/>
              </a:rPr>
              <a:t>Job</a:t>
            </a:r>
          </a:p>
          <a:p>
            <a:pPr algn="ctr"/>
            <a:r>
              <a:rPr lang="en-US" altLang="ja-JP" sz="1500" dirty="0">
                <a:solidFill>
                  <a:schemeClr val="tx1"/>
                </a:solidFill>
                <a:latin typeface="Hiragino Kaku Gothic Pro W3" panose="020B0300000000000000" pitchFamily="34" charset="-128"/>
                <a:ea typeface="Hiragino Kaku Gothic Pro W3" panose="020B0300000000000000" pitchFamily="34" charset="-128"/>
              </a:rPr>
              <a:t>Encoder</a:t>
            </a:r>
          </a:p>
          <a:p>
            <a:pPr algn="ctr"/>
            <a:endParaRPr lang="ja-JP" altLang="en-US" sz="1500">
              <a:solidFill>
                <a:schemeClr val="tx1"/>
              </a:solidFill>
              <a:latin typeface="Hiragino Kaku Gothic Pro W3" panose="020B0300000000000000" pitchFamily="34" charset="-128"/>
              <a:ea typeface="Hiragino Kaku Gothic Pro W3" panose="020B0300000000000000" pitchFamily="34" charset="-128"/>
            </a:endParaRPr>
          </a:p>
        </p:txBody>
      </p:sp>
      <p:sp>
        <p:nvSpPr>
          <p:cNvPr id="30" name="テキスト ボックス 29">
            <a:extLst>
              <a:ext uri="{FF2B5EF4-FFF2-40B4-BE49-F238E27FC236}">
                <a16:creationId xmlns:a16="http://schemas.microsoft.com/office/drawing/2014/main" id="{82743D57-E7FE-1F31-4789-47C4E3DB27EE}"/>
              </a:ext>
            </a:extLst>
          </p:cNvPr>
          <p:cNvSpPr txBox="1"/>
          <p:nvPr/>
        </p:nvSpPr>
        <p:spPr>
          <a:xfrm>
            <a:off x="1742631" y="5547161"/>
            <a:ext cx="1175851" cy="707886"/>
          </a:xfrm>
          <a:prstGeom prst="rect">
            <a:avLst/>
          </a:prstGeom>
          <a:noFill/>
        </p:spPr>
        <p:txBody>
          <a:bodyPr wrap="square" rtlCol="0">
            <a:spAutoFit/>
          </a:bodyPr>
          <a:lstStyle/>
          <a:p>
            <a:pPr algn="ctr"/>
            <a:r>
              <a:rPr lang="ja-JP" altLang="en-US" sz="2000">
                <a:latin typeface="Hiragino Kaku Gothic Pro W3" panose="020B0300000000000000" pitchFamily="34" charset="-128"/>
                <a:ea typeface="Hiragino Kaku Gothic Pro W3" panose="020B0300000000000000" pitchFamily="34" charset="-128"/>
              </a:rPr>
              <a:t>求人の</a:t>
            </a:r>
            <a:endParaRPr lang="en-US" altLang="ja-JP" sz="2000" dirty="0">
              <a:latin typeface="Hiragino Kaku Gothic Pro W3" panose="020B0300000000000000" pitchFamily="34" charset="-128"/>
              <a:ea typeface="Hiragino Kaku Gothic Pro W3" panose="020B0300000000000000" pitchFamily="34" charset="-128"/>
            </a:endParaRPr>
          </a:p>
          <a:p>
            <a:pPr algn="ctr"/>
            <a:r>
              <a:rPr lang="ja-JP" altLang="en-US" sz="2000">
                <a:latin typeface="Hiragino Kaku Gothic Pro W3" panose="020B0300000000000000" pitchFamily="34" charset="-128"/>
                <a:ea typeface="Hiragino Kaku Gothic Pro W3" panose="020B0300000000000000" pitchFamily="34" charset="-128"/>
              </a:rPr>
              <a:t>特徴量</a:t>
            </a:r>
            <a:r>
              <a:rPr lang="en-US" altLang="ja-JP" sz="2000" dirty="0">
                <a:latin typeface="Hiragino Kaku Gothic Pro W3" panose="020B0300000000000000" pitchFamily="34" charset="-128"/>
                <a:ea typeface="Hiragino Kaku Gothic Pro W3" panose="020B0300000000000000" pitchFamily="34" charset="-128"/>
              </a:rPr>
              <a:t> </a:t>
            </a:r>
            <a:r>
              <a:rPr lang="en-US" altLang="ja-JP" sz="2000" dirty="0">
                <a:solidFill>
                  <a:schemeClr val="bg1"/>
                </a:solidFill>
                <a:latin typeface="Hiragino Kaku Gothic Pro W3" panose="020B0300000000000000" pitchFamily="34" charset="-128"/>
                <a:ea typeface="Hiragino Kaku Gothic Pro W3" panose="020B0300000000000000" pitchFamily="34" charset="-128"/>
              </a:rPr>
              <a:t>.</a:t>
            </a:r>
            <a:endParaRPr lang="ja-JP" altLang="en-US" sz="2000">
              <a:solidFill>
                <a:schemeClr val="bg1"/>
              </a:solidFill>
              <a:latin typeface="Hiragino Kaku Gothic Pro W3" panose="020B0300000000000000" pitchFamily="34" charset="-128"/>
              <a:ea typeface="Hiragino Kaku Gothic Pro W3" panose="020B0300000000000000" pitchFamily="34" charset="-128"/>
            </a:endParaRPr>
          </a:p>
        </p:txBody>
      </p:sp>
      <p:cxnSp>
        <p:nvCxnSpPr>
          <p:cNvPr id="31" name="直線矢印コネクタ 30">
            <a:extLst>
              <a:ext uri="{FF2B5EF4-FFF2-40B4-BE49-F238E27FC236}">
                <a16:creationId xmlns:a16="http://schemas.microsoft.com/office/drawing/2014/main" id="{F23420D6-9D7E-B80E-2682-4A26B7BB67AD}"/>
              </a:ext>
            </a:extLst>
          </p:cNvPr>
          <p:cNvCxnSpPr>
            <a:cxnSpLocks/>
          </p:cNvCxnSpPr>
          <p:nvPr/>
        </p:nvCxnSpPr>
        <p:spPr>
          <a:xfrm>
            <a:off x="3665555" y="5873132"/>
            <a:ext cx="393569"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cxnSp>
        <p:nvCxnSpPr>
          <p:cNvPr id="32" name="直線矢印コネクタ 31">
            <a:extLst>
              <a:ext uri="{FF2B5EF4-FFF2-40B4-BE49-F238E27FC236}">
                <a16:creationId xmlns:a16="http://schemas.microsoft.com/office/drawing/2014/main" id="{234B1EBD-1F79-330D-07C6-8308211111E8}"/>
              </a:ext>
            </a:extLst>
          </p:cNvPr>
          <p:cNvCxnSpPr>
            <a:cxnSpLocks/>
          </p:cNvCxnSpPr>
          <p:nvPr/>
        </p:nvCxnSpPr>
        <p:spPr>
          <a:xfrm>
            <a:off x="5356469" y="5876526"/>
            <a:ext cx="393569"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grpSp>
        <p:nvGrpSpPr>
          <p:cNvPr id="33" name="グループ化 32">
            <a:extLst>
              <a:ext uri="{FF2B5EF4-FFF2-40B4-BE49-F238E27FC236}">
                <a16:creationId xmlns:a16="http://schemas.microsoft.com/office/drawing/2014/main" id="{CE8F6552-8273-97C3-1FC6-6418383AC033}"/>
              </a:ext>
            </a:extLst>
          </p:cNvPr>
          <p:cNvGrpSpPr/>
          <p:nvPr/>
        </p:nvGrpSpPr>
        <p:grpSpPr>
          <a:xfrm>
            <a:off x="5828827" y="5174389"/>
            <a:ext cx="360000" cy="1426492"/>
            <a:chOff x="5989365" y="3428999"/>
            <a:chExt cx="360000" cy="1426492"/>
          </a:xfrm>
        </p:grpSpPr>
        <p:sp>
          <p:nvSpPr>
            <p:cNvPr id="34" name="正方形/長方形 33">
              <a:extLst>
                <a:ext uri="{FF2B5EF4-FFF2-40B4-BE49-F238E27FC236}">
                  <a16:creationId xmlns:a16="http://schemas.microsoft.com/office/drawing/2014/main" id="{1C539529-BC16-8B5F-A43D-378C3C100E16}"/>
                </a:ext>
              </a:extLst>
            </p:cNvPr>
            <p:cNvSpPr>
              <a:spLocks noChangeAspect="1"/>
            </p:cNvSpPr>
            <p:nvPr/>
          </p:nvSpPr>
          <p:spPr>
            <a:xfrm>
              <a:off x="5989365" y="3428999"/>
              <a:ext cx="360000" cy="3607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5" name="正方形/長方形 34">
              <a:extLst>
                <a:ext uri="{FF2B5EF4-FFF2-40B4-BE49-F238E27FC236}">
                  <a16:creationId xmlns:a16="http://schemas.microsoft.com/office/drawing/2014/main" id="{BE38F423-8F41-8369-3AFE-4953C1990D6A}"/>
                </a:ext>
              </a:extLst>
            </p:cNvPr>
            <p:cNvSpPr>
              <a:spLocks noChangeAspect="1"/>
            </p:cNvSpPr>
            <p:nvPr/>
          </p:nvSpPr>
          <p:spPr>
            <a:xfrm>
              <a:off x="5989365" y="4494718"/>
              <a:ext cx="360000" cy="3607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正方形/長方形 35">
              <a:extLst>
                <a:ext uri="{FF2B5EF4-FFF2-40B4-BE49-F238E27FC236}">
                  <a16:creationId xmlns:a16="http://schemas.microsoft.com/office/drawing/2014/main" id="{E59AF0F0-4F7F-1AA9-6D76-EEB97972145C}"/>
                </a:ext>
              </a:extLst>
            </p:cNvPr>
            <p:cNvSpPr>
              <a:spLocks noChangeAspect="1"/>
            </p:cNvSpPr>
            <p:nvPr/>
          </p:nvSpPr>
          <p:spPr>
            <a:xfrm>
              <a:off x="5989365" y="3792046"/>
              <a:ext cx="360000" cy="36077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7" name="正方形/長方形 36">
              <a:extLst>
                <a:ext uri="{FF2B5EF4-FFF2-40B4-BE49-F238E27FC236}">
                  <a16:creationId xmlns:a16="http://schemas.microsoft.com/office/drawing/2014/main" id="{8968CD02-F59E-C49F-1215-28DA5877548A}"/>
                </a:ext>
              </a:extLst>
            </p:cNvPr>
            <p:cNvSpPr>
              <a:spLocks noChangeAspect="1"/>
            </p:cNvSpPr>
            <p:nvPr/>
          </p:nvSpPr>
          <p:spPr>
            <a:xfrm>
              <a:off x="5989365" y="4133945"/>
              <a:ext cx="360000" cy="36077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pic>
        <p:nvPicPr>
          <p:cNvPr id="44" name="グラフィックス 43">
            <a:extLst>
              <a:ext uri="{FF2B5EF4-FFF2-40B4-BE49-F238E27FC236}">
                <a16:creationId xmlns:a16="http://schemas.microsoft.com/office/drawing/2014/main" id="{20D5A4EA-6AAD-E7EB-52CF-3D97C6CA0F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5197" y="3880127"/>
            <a:ext cx="269551" cy="224626"/>
          </a:xfrm>
          <a:prstGeom prst="rect">
            <a:avLst/>
          </a:prstGeom>
        </p:spPr>
      </p:pic>
      <p:pic>
        <p:nvPicPr>
          <p:cNvPr id="46" name="グラフィックス 45">
            <a:extLst>
              <a:ext uri="{FF2B5EF4-FFF2-40B4-BE49-F238E27FC236}">
                <a16:creationId xmlns:a16="http://schemas.microsoft.com/office/drawing/2014/main" id="{9CB71ABA-4BD7-2D33-D7FC-BD1EDB4D59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88827" y="6068022"/>
            <a:ext cx="242289" cy="257432"/>
          </a:xfrm>
          <a:prstGeom prst="rect">
            <a:avLst/>
          </a:prstGeom>
        </p:spPr>
      </p:pic>
      <p:pic>
        <p:nvPicPr>
          <p:cNvPr id="48" name="グラフィックス 47">
            <a:extLst>
              <a:ext uri="{FF2B5EF4-FFF2-40B4-BE49-F238E27FC236}">
                <a16:creationId xmlns:a16="http://schemas.microsoft.com/office/drawing/2014/main" id="{031FE07D-A933-E830-FEB0-C4BFC191DEA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44873" y="3836140"/>
            <a:ext cx="163935" cy="143443"/>
          </a:xfrm>
          <a:prstGeom prst="rect">
            <a:avLst/>
          </a:prstGeom>
        </p:spPr>
      </p:pic>
      <p:pic>
        <p:nvPicPr>
          <p:cNvPr id="50" name="グラフィックス 49">
            <a:extLst>
              <a:ext uri="{FF2B5EF4-FFF2-40B4-BE49-F238E27FC236}">
                <a16:creationId xmlns:a16="http://schemas.microsoft.com/office/drawing/2014/main" id="{CD6806D3-B21D-64BA-A717-8261C30B529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03929" y="5969268"/>
            <a:ext cx="81424" cy="189990"/>
          </a:xfrm>
          <a:prstGeom prst="rect">
            <a:avLst/>
          </a:prstGeom>
        </p:spPr>
      </p:pic>
      <p:pic>
        <p:nvPicPr>
          <p:cNvPr id="52" name="グラフィックス 51">
            <a:extLst>
              <a:ext uri="{FF2B5EF4-FFF2-40B4-BE49-F238E27FC236}">
                <a16:creationId xmlns:a16="http://schemas.microsoft.com/office/drawing/2014/main" id="{A49AA82B-AC5E-E061-0BB7-8C26EAC4236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49775" y="3566199"/>
            <a:ext cx="1509370" cy="321999"/>
          </a:xfrm>
          <a:prstGeom prst="rect">
            <a:avLst/>
          </a:prstGeom>
        </p:spPr>
      </p:pic>
      <p:pic>
        <p:nvPicPr>
          <p:cNvPr id="54" name="グラフィックス 53">
            <a:extLst>
              <a:ext uri="{FF2B5EF4-FFF2-40B4-BE49-F238E27FC236}">
                <a16:creationId xmlns:a16="http://schemas.microsoft.com/office/drawing/2014/main" id="{989E7311-19C0-78FF-08FB-8864182E5ED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86274" y="5714135"/>
            <a:ext cx="1428627" cy="362187"/>
          </a:xfrm>
          <a:prstGeom prst="rect">
            <a:avLst/>
          </a:prstGeom>
        </p:spPr>
      </p:pic>
      <p:cxnSp>
        <p:nvCxnSpPr>
          <p:cNvPr id="55" name="直線矢印コネクタ 54">
            <a:extLst>
              <a:ext uri="{FF2B5EF4-FFF2-40B4-BE49-F238E27FC236}">
                <a16:creationId xmlns:a16="http://schemas.microsoft.com/office/drawing/2014/main" id="{E31DB771-F5A8-06B9-B60A-080A616F3F13}"/>
              </a:ext>
            </a:extLst>
          </p:cNvPr>
          <p:cNvCxnSpPr>
            <a:cxnSpLocks/>
          </p:cNvCxnSpPr>
          <p:nvPr/>
        </p:nvCxnSpPr>
        <p:spPr>
          <a:xfrm>
            <a:off x="8020093" y="3743980"/>
            <a:ext cx="887183" cy="869907"/>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pic>
        <p:nvPicPr>
          <p:cNvPr id="60" name="グラフィックス 59">
            <a:extLst>
              <a:ext uri="{FF2B5EF4-FFF2-40B4-BE49-F238E27FC236}">
                <a16:creationId xmlns:a16="http://schemas.microsoft.com/office/drawing/2014/main" id="{51C07011-2084-7775-71DF-42E599A040F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989751" y="4654369"/>
            <a:ext cx="2208575" cy="315511"/>
          </a:xfrm>
          <a:prstGeom prst="rect">
            <a:avLst/>
          </a:prstGeom>
        </p:spPr>
      </p:pic>
      <p:cxnSp>
        <p:nvCxnSpPr>
          <p:cNvPr id="62" name="直線矢印コネクタ 61">
            <a:extLst>
              <a:ext uri="{FF2B5EF4-FFF2-40B4-BE49-F238E27FC236}">
                <a16:creationId xmlns:a16="http://schemas.microsoft.com/office/drawing/2014/main" id="{50F73C77-E0FA-052E-B2A8-8993CB968CE6}"/>
              </a:ext>
            </a:extLst>
          </p:cNvPr>
          <p:cNvCxnSpPr>
            <a:cxnSpLocks/>
          </p:cNvCxnSpPr>
          <p:nvPr/>
        </p:nvCxnSpPr>
        <p:spPr>
          <a:xfrm flipV="1">
            <a:off x="8020093" y="5028302"/>
            <a:ext cx="887183" cy="869907"/>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4" name="スライド番号プレースホルダー 3">
            <a:extLst>
              <a:ext uri="{FF2B5EF4-FFF2-40B4-BE49-F238E27FC236}">
                <a16:creationId xmlns:a16="http://schemas.microsoft.com/office/drawing/2014/main" id="{1DB5F281-D078-DDA1-340C-299AFB475FBC}"/>
              </a:ext>
            </a:extLst>
          </p:cNvPr>
          <p:cNvSpPr>
            <a:spLocks noGrp="1"/>
          </p:cNvSpPr>
          <p:nvPr>
            <p:ph type="sldNum" sz="quarter" idx="12"/>
          </p:nvPr>
        </p:nvSpPr>
        <p:spPr/>
        <p:txBody>
          <a:bodyPr/>
          <a:lstStyle/>
          <a:p>
            <a:fld id="{84A7A7E2-47CA-F646-A4E8-D7F4BB3B5D6A}" type="slidenum">
              <a:rPr kumimoji="1" lang="ja-JP" altLang="en-US" smtClean="0"/>
              <a:t>8</a:t>
            </a:fld>
            <a:endParaRPr kumimoji="1" lang="ja-JP" altLang="en-US"/>
          </a:p>
        </p:txBody>
      </p:sp>
    </p:spTree>
    <p:extLst>
      <p:ext uri="{BB962C8B-B14F-4D97-AF65-F5344CB8AC3E}">
        <p14:creationId xmlns:p14="http://schemas.microsoft.com/office/powerpoint/2010/main" val="3589455161"/>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F6965F-3B6C-1F6C-2383-6453B5145C94}"/>
              </a:ext>
            </a:extLst>
          </p:cNvPr>
          <p:cNvSpPr>
            <a:spLocks noGrp="1"/>
          </p:cNvSpPr>
          <p:nvPr>
            <p:ph type="title"/>
          </p:nvPr>
        </p:nvSpPr>
        <p:spPr>
          <a:xfrm>
            <a:off x="508001" y="179919"/>
            <a:ext cx="11095564" cy="862542"/>
          </a:xfrm>
        </p:spPr>
        <p:txBody>
          <a:bodyPr>
            <a:normAutofit/>
          </a:bodyPr>
          <a:lstStyle/>
          <a:p>
            <a:r>
              <a:rPr lang="en-US" altLang="ja-JP" sz="3000" dirty="0">
                <a:latin typeface="Hiragino Kaku Gothic Pro W3" panose="020B0300000000000000" pitchFamily="34" charset="-128"/>
                <a:ea typeface="Hiragino Kaku Gothic Pro W3" panose="020B0300000000000000" pitchFamily="34" charset="-128"/>
              </a:rPr>
              <a:t>3. </a:t>
            </a:r>
            <a:r>
              <a:rPr lang="ja-JP" altLang="en-US" sz="3000">
                <a:latin typeface="Hiragino Kaku Gothic Pro W3" panose="020B0300000000000000" pitchFamily="34" charset="-128"/>
                <a:ea typeface="Hiragino Kaku Gothic Pro W3" panose="020B0300000000000000" pitchFamily="34" charset="-128"/>
              </a:rPr>
              <a:t>提案手法：</a:t>
            </a:r>
            <a:r>
              <a:rPr lang="en" altLang="ja-JP" sz="3000" dirty="0">
                <a:latin typeface="Hiragino Kaku Gothic Pro W3" panose="020B0300000000000000" pitchFamily="34" charset="-128"/>
                <a:ea typeface="Hiragino Kaku Gothic Pro W3" panose="020B0300000000000000" pitchFamily="34" charset="-128"/>
              </a:rPr>
              <a:t> </a:t>
            </a:r>
            <a:r>
              <a:rPr lang="en-US" altLang="ja-JP" sz="3000" dirty="0">
                <a:latin typeface="Hiragino Kaku Gothic Pro W3" panose="020B0300000000000000" pitchFamily="34" charset="-128"/>
                <a:ea typeface="Hiragino Kaku Gothic Pro W3" panose="020B0300000000000000" pitchFamily="34" charset="-128"/>
              </a:rPr>
              <a:t>R-GCN</a:t>
            </a:r>
            <a:r>
              <a:rPr lang="ja-JP" altLang="en-US" sz="3000">
                <a:latin typeface="Hiragino Kaku Gothic Pro W3" panose="020B0300000000000000" pitchFamily="34" charset="-128"/>
                <a:ea typeface="Hiragino Kaku Gothic Pro W3" panose="020B0300000000000000" pitchFamily="34" charset="-128"/>
              </a:rPr>
              <a:t>の導入</a:t>
            </a:r>
            <a:endParaRPr kumimoji="1" lang="ja-JP" altLang="en-US" sz="3000">
              <a:latin typeface="Hiragino Kaku Gothic Pro W3" panose="020B0300000000000000" pitchFamily="34" charset="-128"/>
              <a:ea typeface="Hiragino Kaku Gothic Pro W3" panose="020B0300000000000000" pitchFamily="34" charset="-128"/>
            </a:endParaRPr>
          </a:p>
        </p:txBody>
      </p:sp>
      <p:sp>
        <p:nvSpPr>
          <p:cNvPr id="3" name="コンテンツ プレースホルダー 2">
            <a:extLst>
              <a:ext uri="{FF2B5EF4-FFF2-40B4-BE49-F238E27FC236}">
                <a16:creationId xmlns:a16="http://schemas.microsoft.com/office/drawing/2014/main" id="{752BCFCF-907E-CB53-F514-DF5B79599B9D}"/>
              </a:ext>
            </a:extLst>
          </p:cNvPr>
          <p:cNvSpPr>
            <a:spLocks noGrp="1"/>
          </p:cNvSpPr>
          <p:nvPr>
            <p:ph idx="1"/>
          </p:nvPr>
        </p:nvSpPr>
        <p:spPr>
          <a:xfrm>
            <a:off x="548218" y="1108074"/>
            <a:ext cx="11055348" cy="5165403"/>
          </a:xfrm>
        </p:spPr>
        <p:txBody>
          <a:bodyPr>
            <a:normAutofit/>
          </a:bodyPr>
          <a:lstStyle/>
          <a:p>
            <a:pPr>
              <a:lnSpc>
                <a:spcPct val="150000"/>
              </a:lnSpc>
            </a:pPr>
            <a:r>
              <a:rPr lang="en-US" altLang="ja-JP" sz="1800" dirty="0">
                <a:latin typeface="Hiragino Kaku Gothic Pro W3" panose="020B0300000000000000" pitchFamily="34" charset="-128"/>
                <a:ea typeface="Hiragino Kaku Gothic Pro W3" panose="020B0300000000000000" pitchFamily="34" charset="-128"/>
              </a:rPr>
              <a:t>Two-Tower Models</a:t>
            </a:r>
            <a:r>
              <a:rPr lang="ja-JP" altLang="en-US" sz="1800">
                <a:latin typeface="Hiragino Kaku Gothic Pro W3" panose="020B0300000000000000" pitchFamily="34" charset="-128"/>
                <a:ea typeface="Hiragino Kaku Gothic Pro W3" panose="020B0300000000000000" pitchFamily="34" charset="-128"/>
              </a:rPr>
              <a:t>では市場全体の情報を埋め込めない</a:t>
            </a:r>
            <a:endParaRPr lang="en-US" altLang="ja-JP" sz="1800" dirty="0">
              <a:latin typeface="Hiragino Kaku Gothic Pro W3" panose="020B0300000000000000" pitchFamily="34" charset="-128"/>
              <a:ea typeface="Hiragino Kaku Gothic Pro W3" panose="020B0300000000000000" pitchFamily="34" charset="-128"/>
            </a:endParaRPr>
          </a:p>
          <a:p>
            <a:pPr>
              <a:lnSpc>
                <a:spcPct val="150000"/>
              </a:lnSpc>
            </a:pPr>
            <a:r>
              <a:rPr lang="ja-JP" altLang="en-US" sz="1800">
                <a:latin typeface="Hiragino Kaku Gothic Pro W3" panose="020B0300000000000000" pitchFamily="34" charset="-128"/>
                <a:ea typeface="Hiragino Kaku Gothic Pro W3" panose="020B0300000000000000" pitchFamily="34" charset="-128"/>
              </a:rPr>
              <a:t>求職者と求人の二部グラフを構築して、</a:t>
            </a:r>
            <a:r>
              <a:rPr lang="en-US" altLang="ja-JP" sz="1800" dirty="0">
                <a:latin typeface="Hiragino Kaku Gothic Pro W3" panose="020B0300000000000000" pitchFamily="34" charset="-128"/>
                <a:ea typeface="Hiragino Kaku Gothic Pro W3" panose="020B0300000000000000" pitchFamily="34" charset="-128"/>
              </a:rPr>
              <a:t>GNN</a:t>
            </a:r>
            <a:r>
              <a:rPr lang="ja-JP" altLang="en-US" sz="1800">
                <a:latin typeface="Hiragino Kaku Gothic Pro W3" panose="020B0300000000000000" pitchFamily="34" charset="-128"/>
                <a:ea typeface="Hiragino Kaku Gothic Pro W3" panose="020B0300000000000000" pitchFamily="34" charset="-128"/>
              </a:rPr>
              <a:t>で特徴量を埋め込む</a:t>
            </a:r>
            <a:endParaRPr lang="en-US" altLang="ja-JP" sz="1800" dirty="0">
              <a:latin typeface="Hiragino Kaku Gothic Pro W3" panose="020B0300000000000000" pitchFamily="34" charset="-128"/>
              <a:ea typeface="Hiragino Kaku Gothic Pro W3" panose="020B0300000000000000" pitchFamily="34" charset="-128"/>
            </a:endParaRPr>
          </a:p>
          <a:p>
            <a:pPr>
              <a:lnSpc>
                <a:spcPct val="150000"/>
              </a:lnSpc>
            </a:pPr>
            <a:r>
              <a:rPr kumimoji="1" lang="en-US" altLang="ja-JP" sz="1800" dirty="0">
                <a:latin typeface="Hiragino Kaku Gothic Pro W3" panose="020B0300000000000000" pitchFamily="34" charset="-128"/>
                <a:ea typeface="Hiragino Kaku Gothic Pro W3" panose="020B0300000000000000" pitchFamily="34" charset="-128"/>
              </a:rPr>
              <a:t>GNN</a:t>
            </a:r>
            <a:r>
              <a:rPr kumimoji="1" lang="ja-JP" altLang="en-US" sz="1800">
                <a:latin typeface="Hiragino Kaku Gothic Pro W3" panose="020B0300000000000000" pitchFamily="34" charset="-128"/>
                <a:ea typeface="Hiragino Kaku Gothic Pro W3" panose="020B0300000000000000" pitchFamily="34" charset="-128"/>
              </a:rPr>
              <a:t>はエッジ経由でノードの情報を伝搬させることで、周辺</a:t>
            </a:r>
            <a:r>
              <a:rPr lang="ja-JP" altLang="en-US" sz="1800">
                <a:latin typeface="Hiragino Kaku Gothic Pro W3" panose="020B0300000000000000" pitchFamily="34" charset="-128"/>
                <a:ea typeface="Hiragino Kaku Gothic Pro W3" panose="020B0300000000000000" pitchFamily="34" charset="-128"/>
              </a:rPr>
              <a:t>の情報を埋め込む</a:t>
            </a:r>
            <a:endParaRPr lang="en-US" altLang="ja-JP" sz="1800" dirty="0">
              <a:latin typeface="Hiragino Kaku Gothic Pro W3" panose="020B0300000000000000" pitchFamily="34" charset="-128"/>
              <a:ea typeface="Hiragino Kaku Gothic Pro W3" panose="020B0300000000000000" pitchFamily="34" charset="-128"/>
            </a:endParaRPr>
          </a:p>
          <a:p>
            <a:pPr>
              <a:lnSpc>
                <a:spcPct val="150000"/>
              </a:lnSpc>
            </a:pPr>
            <a:r>
              <a:rPr kumimoji="1" lang="en-US" altLang="ja-JP" sz="1800" dirty="0">
                <a:latin typeface="Hiragino Kaku Gothic Pro W3" panose="020B0300000000000000" pitchFamily="34" charset="-128"/>
                <a:ea typeface="Hiragino Kaku Gothic Pro W3" panose="020B0300000000000000" pitchFamily="34" charset="-128"/>
              </a:rPr>
              <a:t>GNN</a:t>
            </a:r>
            <a:r>
              <a:rPr kumimoji="1" lang="ja-JP" altLang="en-US" sz="1800">
                <a:latin typeface="Hiragino Kaku Gothic Pro W3" panose="020B0300000000000000" pitchFamily="34" charset="-128"/>
                <a:ea typeface="Hiragino Kaku Gothic Pro W3" panose="020B0300000000000000" pitchFamily="34" charset="-128"/>
              </a:rPr>
              <a:t>手法の一つである</a:t>
            </a:r>
            <a:r>
              <a:rPr lang="en" altLang="ja-JP" sz="1800" dirty="0">
                <a:solidFill>
                  <a:srgbClr val="FF0000"/>
                </a:solidFill>
                <a:latin typeface="Hiragino Kaku Gothic Pro W3" panose="020B0300000000000000" pitchFamily="34" charset="-128"/>
                <a:ea typeface="Hiragino Kaku Gothic Pro W3" panose="020B0300000000000000" pitchFamily="34" charset="-128"/>
              </a:rPr>
              <a:t>Relational Graph Convolutional Network</a:t>
            </a:r>
            <a:r>
              <a:rPr lang="ja-JP" altLang="en-US" sz="1800">
                <a:solidFill>
                  <a:srgbClr val="FF0000"/>
                </a:solidFill>
                <a:latin typeface="Hiragino Kaku Gothic Pro W3" panose="020B0300000000000000" pitchFamily="34" charset="-128"/>
                <a:ea typeface="Hiragino Kaku Gothic Pro W3" panose="020B0300000000000000" pitchFamily="34" charset="-128"/>
              </a:rPr>
              <a:t>（</a:t>
            </a:r>
            <a:r>
              <a:rPr lang="en-US" altLang="ja-JP" sz="1800" dirty="0">
                <a:solidFill>
                  <a:srgbClr val="FF0000"/>
                </a:solidFill>
                <a:latin typeface="Hiragino Kaku Gothic Pro W3" panose="020B0300000000000000" pitchFamily="34" charset="-128"/>
                <a:ea typeface="Hiragino Kaku Gothic Pro W3" panose="020B0300000000000000" pitchFamily="34" charset="-128"/>
              </a:rPr>
              <a:t>R-GCN</a:t>
            </a:r>
            <a:r>
              <a:rPr lang="ja-JP" altLang="en-US" sz="1800">
                <a:solidFill>
                  <a:srgbClr val="FF0000"/>
                </a:solidFill>
                <a:latin typeface="Hiragino Kaku Gothic Pro W3" panose="020B0300000000000000" pitchFamily="34" charset="-128"/>
                <a:ea typeface="Hiragino Kaku Gothic Pro W3" panose="020B0300000000000000" pitchFamily="34" charset="-128"/>
              </a:rPr>
              <a:t>）</a:t>
            </a:r>
            <a:r>
              <a:rPr kumimoji="1" lang="ja-JP" altLang="en-US" sz="1800">
                <a:latin typeface="Hiragino Kaku Gothic Pro W3" panose="020B0300000000000000" pitchFamily="34" charset="-128"/>
                <a:ea typeface="Hiragino Kaku Gothic Pro W3" panose="020B0300000000000000" pitchFamily="34" charset="-128"/>
              </a:rPr>
              <a:t>を適用</a:t>
            </a:r>
            <a:endParaRPr kumimoji="1" lang="en-US" altLang="ja-JP" sz="1800" dirty="0">
              <a:latin typeface="Hiragino Kaku Gothic Pro W3" panose="020B0300000000000000" pitchFamily="34" charset="-128"/>
              <a:ea typeface="Hiragino Kaku Gothic Pro W3" panose="020B0300000000000000" pitchFamily="34" charset="-128"/>
            </a:endParaRPr>
          </a:p>
          <a:p>
            <a:pPr>
              <a:lnSpc>
                <a:spcPct val="150000"/>
              </a:lnSpc>
            </a:pPr>
            <a:r>
              <a:rPr lang="en-US" altLang="ja-JP" sz="1800" dirty="0">
                <a:latin typeface="Hiragino Kaku Gothic Pro W3" panose="020B0300000000000000" pitchFamily="34" charset="-128"/>
                <a:ea typeface="Hiragino Kaku Gothic Pro W3" panose="020B0300000000000000" pitchFamily="34" charset="-128"/>
              </a:rPr>
              <a:t>R-GCN</a:t>
            </a:r>
            <a:r>
              <a:rPr lang="ja-JP" altLang="en-US" sz="1800">
                <a:latin typeface="Hiragino Kaku Gothic Pro W3" panose="020B0300000000000000" pitchFamily="34" charset="-128"/>
                <a:ea typeface="Hiragino Kaku Gothic Pro W3" panose="020B0300000000000000" pitchFamily="34" charset="-128"/>
              </a:rPr>
              <a:t>では、ラベル付きのエッジをもつグラフを扱える</a:t>
            </a:r>
            <a:endParaRPr lang="en-US" altLang="ja-JP" sz="1800" dirty="0">
              <a:latin typeface="Hiragino Kaku Gothic Pro W3" panose="020B0300000000000000" pitchFamily="34" charset="-128"/>
              <a:ea typeface="Hiragino Kaku Gothic Pro W3" panose="020B0300000000000000" pitchFamily="34" charset="-128"/>
            </a:endParaRPr>
          </a:p>
        </p:txBody>
      </p:sp>
      <p:cxnSp>
        <p:nvCxnSpPr>
          <p:cNvPr id="5" name="直線コネクタ 4">
            <a:extLst>
              <a:ext uri="{FF2B5EF4-FFF2-40B4-BE49-F238E27FC236}">
                <a16:creationId xmlns:a16="http://schemas.microsoft.com/office/drawing/2014/main" id="{3E86C13F-9470-1A01-8D63-E112EEF92394}"/>
              </a:ext>
            </a:extLst>
          </p:cNvPr>
          <p:cNvCxnSpPr>
            <a:cxnSpLocks/>
          </p:cNvCxnSpPr>
          <p:nvPr/>
        </p:nvCxnSpPr>
        <p:spPr>
          <a:xfrm>
            <a:off x="508001" y="1075267"/>
            <a:ext cx="11095564"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円/楕円 5">
            <a:extLst>
              <a:ext uri="{FF2B5EF4-FFF2-40B4-BE49-F238E27FC236}">
                <a16:creationId xmlns:a16="http://schemas.microsoft.com/office/drawing/2014/main" id="{29B7AB9F-4624-AA29-CFBF-BD6AB11FC94E}"/>
              </a:ext>
            </a:extLst>
          </p:cNvPr>
          <p:cNvSpPr>
            <a:spLocks noChangeAspect="1"/>
          </p:cNvSpPr>
          <p:nvPr/>
        </p:nvSpPr>
        <p:spPr>
          <a:xfrm>
            <a:off x="2361207" y="4291848"/>
            <a:ext cx="360000" cy="360000"/>
          </a:xfrm>
          <a:prstGeom prst="ellipse">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円/楕円 19">
            <a:extLst>
              <a:ext uri="{FF2B5EF4-FFF2-40B4-BE49-F238E27FC236}">
                <a16:creationId xmlns:a16="http://schemas.microsoft.com/office/drawing/2014/main" id="{CF4AB46B-0B2E-E57B-1E60-1BC49AE76858}"/>
              </a:ext>
            </a:extLst>
          </p:cNvPr>
          <p:cNvSpPr>
            <a:spLocks noChangeAspect="1"/>
          </p:cNvSpPr>
          <p:nvPr/>
        </p:nvSpPr>
        <p:spPr>
          <a:xfrm>
            <a:off x="2352194" y="5304684"/>
            <a:ext cx="360000" cy="360000"/>
          </a:xfrm>
          <a:prstGeom prst="ellipse">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9" name="円/楕円 38">
            <a:extLst>
              <a:ext uri="{FF2B5EF4-FFF2-40B4-BE49-F238E27FC236}">
                <a16:creationId xmlns:a16="http://schemas.microsoft.com/office/drawing/2014/main" id="{967A8448-3310-89A8-9D20-9F370D0EF7E2}"/>
              </a:ext>
            </a:extLst>
          </p:cNvPr>
          <p:cNvSpPr>
            <a:spLocks noChangeAspect="1"/>
          </p:cNvSpPr>
          <p:nvPr/>
        </p:nvSpPr>
        <p:spPr>
          <a:xfrm>
            <a:off x="3423978" y="4000394"/>
            <a:ext cx="360000" cy="360000"/>
          </a:xfrm>
          <a:prstGeom prst="ellipse">
            <a:avLst/>
          </a:prstGeom>
          <a:solidFill>
            <a:schemeClr val="accent2">
              <a:lumMod val="60000"/>
              <a:lumOff val="4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0" name="円/楕円 39">
            <a:extLst>
              <a:ext uri="{FF2B5EF4-FFF2-40B4-BE49-F238E27FC236}">
                <a16:creationId xmlns:a16="http://schemas.microsoft.com/office/drawing/2014/main" id="{46EA236D-CD1D-6D44-9092-63E89B56396D}"/>
              </a:ext>
            </a:extLst>
          </p:cNvPr>
          <p:cNvSpPr>
            <a:spLocks noChangeAspect="1"/>
          </p:cNvSpPr>
          <p:nvPr/>
        </p:nvSpPr>
        <p:spPr>
          <a:xfrm>
            <a:off x="3423978" y="5938748"/>
            <a:ext cx="360000" cy="360000"/>
          </a:xfrm>
          <a:prstGeom prst="ellipse">
            <a:avLst/>
          </a:prstGeom>
          <a:solidFill>
            <a:schemeClr val="accent2">
              <a:lumMod val="60000"/>
              <a:lumOff val="4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2" name="円/楕円 41">
            <a:extLst>
              <a:ext uri="{FF2B5EF4-FFF2-40B4-BE49-F238E27FC236}">
                <a16:creationId xmlns:a16="http://schemas.microsoft.com/office/drawing/2014/main" id="{D5AB95CB-30E4-2AE3-BA71-1F34B8BDC9A7}"/>
              </a:ext>
            </a:extLst>
          </p:cNvPr>
          <p:cNvSpPr>
            <a:spLocks noChangeAspect="1"/>
          </p:cNvSpPr>
          <p:nvPr/>
        </p:nvSpPr>
        <p:spPr>
          <a:xfrm>
            <a:off x="3423978" y="4905176"/>
            <a:ext cx="360000" cy="360000"/>
          </a:xfrm>
          <a:prstGeom prst="ellipse">
            <a:avLst/>
          </a:prstGeom>
          <a:solidFill>
            <a:schemeClr val="accent2">
              <a:lumMod val="60000"/>
              <a:lumOff val="4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43" name="直線矢印コネクタ 42">
            <a:extLst>
              <a:ext uri="{FF2B5EF4-FFF2-40B4-BE49-F238E27FC236}">
                <a16:creationId xmlns:a16="http://schemas.microsoft.com/office/drawing/2014/main" id="{5B984E85-D95F-9707-999E-A38DE30A724D}"/>
              </a:ext>
            </a:extLst>
          </p:cNvPr>
          <p:cNvCxnSpPr>
            <a:cxnSpLocks/>
            <a:stCxn id="6" idx="6"/>
            <a:endCxn id="39" idx="2"/>
          </p:cNvCxnSpPr>
          <p:nvPr/>
        </p:nvCxnSpPr>
        <p:spPr>
          <a:xfrm flipV="1">
            <a:off x="2721207" y="4180394"/>
            <a:ext cx="702771" cy="291454"/>
          </a:xfrm>
          <a:prstGeom prst="straightConnector1">
            <a:avLst/>
          </a:prstGeom>
          <a:ln w="25400" cap="flat">
            <a:solidFill>
              <a:srgbClr val="7030A0">
                <a:alpha val="49804"/>
              </a:srgbClr>
            </a:solidFill>
            <a:bevel/>
            <a:tailEnd type="none"/>
          </a:ln>
        </p:spPr>
        <p:style>
          <a:lnRef idx="1">
            <a:schemeClr val="dk1"/>
          </a:lnRef>
          <a:fillRef idx="0">
            <a:schemeClr val="dk1"/>
          </a:fillRef>
          <a:effectRef idx="0">
            <a:schemeClr val="dk1"/>
          </a:effectRef>
          <a:fontRef idx="minor">
            <a:schemeClr val="tx1"/>
          </a:fontRef>
        </p:style>
      </p:cxnSp>
      <p:sp>
        <p:nvSpPr>
          <p:cNvPr id="45" name="テキスト ボックス 44">
            <a:extLst>
              <a:ext uri="{FF2B5EF4-FFF2-40B4-BE49-F238E27FC236}">
                <a16:creationId xmlns:a16="http://schemas.microsoft.com/office/drawing/2014/main" id="{FAFC43CE-6686-0EDC-5A5E-42A2D6828318}"/>
              </a:ext>
            </a:extLst>
          </p:cNvPr>
          <p:cNvSpPr txBox="1"/>
          <p:nvPr/>
        </p:nvSpPr>
        <p:spPr>
          <a:xfrm>
            <a:off x="2093226" y="3686580"/>
            <a:ext cx="1592040" cy="400110"/>
          </a:xfrm>
          <a:prstGeom prst="rect">
            <a:avLst/>
          </a:prstGeom>
          <a:noFill/>
        </p:spPr>
        <p:txBody>
          <a:bodyPr wrap="square" rtlCol="0">
            <a:spAutoFit/>
          </a:bodyPr>
          <a:lstStyle/>
          <a:p>
            <a:pPr algn="ctr"/>
            <a:r>
              <a:rPr lang="en-US" altLang="ja-JP" sz="2000" dirty="0">
                <a:solidFill>
                  <a:srgbClr val="7030A0"/>
                </a:solidFill>
                <a:latin typeface="Times" pitchFamily="2" charset="0"/>
              </a:rPr>
              <a:t>Recommend</a:t>
            </a:r>
            <a:endParaRPr lang="ja-JP" altLang="en-US" sz="2000">
              <a:solidFill>
                <a:srgbClr val="7030A0"/>
              </a:solidFill>
              <a:latin typeface="Times" pitchFamily="2" charset="0"/>
            </a:endParaRPr>
          </a:p>
        </p:txBody>
      </p:sp>
      <p:cxnSp>
        <p:nvCxnSpPr>
          <p:cNvPr id="47" name="直線矢印コネクタ 46">
            <a:extLst>
              <a:ext uri="{FF2B5EF4-FFF2-40B4-BE49-F238E27FC236}">
                <a16:creationId xmlns:a16="http://schemas.microsoft.com/office/drawing/2014/main" id="{44C1F176-50DC-7694-4025-857613CE9BE5}"/>
              </a:ext>
            </a:extLst>
          </p:cNvPr>
          <p:cNvCxnSpPr>
            <a:cxnSpLocks/>
            <a:stCxn id="20" idx="6"/>
            <a:endCxn id="42" idx="2"/>
          </p:cNvCxnSpPr>
          <p:nvPr/>
        </p:nvCxnSpPr>
        <p:spPr>
          <a:xfrm flipV="1">
            <a:off x="2712194" y="5085176"/>
            <a:ext cx="711784" cy="399508"/>
          </a:xfrm>
          <a:prstGeom prst="straightConnector1">
            <a:avLst/>
          </a:prstGeom>
          <a:ln w="25400" cap="flat">
            <a:solidFill>
              <a:schemeClr val="accent6"/>
            </a:solidFill>
            <a:bevel/>
            <a:tailEnd type="none"/>
          </a:ln>
        </p:spPr>
        <p:style>
          <a:lnRef idx="1">
            <a:schemeClr val="dk1"/>
          </a:lnRef>
          <a:fillRef idx="0">
            <a:schemeClr val="dk1"/>
          </a:fillRef>
          <a:effectRef idx="0">
            <a:schemeClr val="dk1"/>
          </a:effectRef>
          <a:fontRef idx="minor">
            <a:schemeClr val="tx1"/>
          </a:fontRef>
        </p:style>
      </p:cxnSp>
      <p:sp>
        <p:nvSpPr>
          <p:cNvPr id="49" name="テキスト ボックス 48">
            <a:extLst>
              <a:ext uri="{FF2B5EF4-FFF2-40B4-BE49-F238E27FC236}">
                <a16:creationId xmlns:a16="http://schemas.microsoft.com/office/drawing/2014/main" id="{5DD320E8-CA8A-27D5-D6D4-40128BEFE0A6}"/>
              </a:ext>
            </a:extLst>
          </p:cNvPr>
          <p:cNvSpPr txBox="1"/>
          <p:nvPr/>
        </p:nvSpPr>
        <p:spPr>
          <a:xfrm>
            <a:off x="2260725" y="4818257"/>
            <a:ext cx="1202338" cy="400110"/>
          </a:xfrm>
          <a:prstGeom prst="rect">
            <a:avLst/>
          </a:prstGeom>
          <a:noFill/>
        </p:spPr>
        <p:txBody>
          <a:bodyPr wrap="square" rtlCol="0">
            <a:spAutoFit/>
          </a:bodyPr>
          <a:lstStyle/>
          <a:p>
            <a:pPr algn="ctr"/>
            <a:r>
              <a:rPr lang="en-US" altLang="ja-JP" sz="2000" dirty="0">
                <a:solidFill>
                  <a:schemeClr val="accent6"/>
                </a:solidFill>
                <a:latin typeface="Times" pitchFamily="2" charset="0"/>
              </a:rPr>
              <a:t>Apply</a:t>
            </a:r>
            <a:endParaRPr lang="ja-JP" altLang="en-US" sz="2000">
              <a:solidFill>
                <a:schemeClr val="accent6"/>
              </a:solidFill>
              <a:latin typeface="Times" pitchFamily="2" charset="0"/>
            </a:endParaRPr>
          </a:p>
        </p:txBody>
      </p:sp>
      <p:cxnSp>
        <p:nvCxnSpPr>
          <p:cNvPr id="51" name="直線矢印コネクタ 50">
            <a:extLst>
              <a:ext uri="{FF2B5EF4-FFF2-40B4-BE49-F238E27FC236}">
                <a16:creationId xmlns:a16="http://schemas.microsoft.com/office/drawing/2014/main" id="{D5C3E741-C05A-9E9E-64C1-6448803129EB}"/>
              </a:ext>
            </a:extLst>
          </p:cNvPr>
          <p:cNvCxnSpPr>
            <a:cxnSpLocks/>
            <a:stCxn id="20" idx="6"/>
            <a:endCxn id="40" idx="2"/>
          </p:cNvCxnSpPr>
          <p:nvPr/>
        </p:nvCxnSpPr>
        <p:spPr>
          <a:xfrm>
            <a:off x="2712194" y="5484684"/>
            <a:ext cx="711784" cy="634064"/>
          </a:xfrm>
          <a:prstGeom prst="straightConnector1">
            <a:avLst/>
          </a:prstGeom>
          <a:ln w="25400" cap="flat">
            <a:solidFill>
              <a:srgbClr val="FF0000">
                <a:alpha val="50000"/>
              </a:srgbClr>
            </a:solidFill>
            <a:bevel/>
            <a:tailEnd type="none"/>
          </a:ln>
        </p:spPr>
        <p:style>
          <a:lnRef idx="1">
            <a:schemeClr val="dk1"/>
          </a:lnRef>
          <a:fillRef idx="0">
            <a:schemeClr val="dk1"/>
          </a:fillRef>
          <a:effectRef idx="0">
            <a:schemeClr val="dk1"/>
          </a:effectRef>
          <a:fontRef idx="minor">
            <a:schemeClr val="tx1"/>
          </a:fontRef>
        </p:style>
      </p:cxnSp>
      <p:sp>
        <p:nvSpPr>
          <p:cNvPr id="68" name="テキスト ボックス 67">
            <a:extLst>
              <a:ext uri="{FF2B5EF4-FFF2-40B4-BE49-F238E27FC236}">
                <a16:creationId xmlns:a16="http://schemas.microsoft.com/office/drawing/2014/main" id="{63F82FF7-0FBA-1D7D-5FBA-E4FC9D0330C5}"/>
              </a:ext>
            </a:extLst>
          </p:cNvPr>
          <p:cNvSpPr txBox="1"/>
          <p:nvPr/>
        </p:nvSpPr>
        <p:spPr>
          <a:xfrm>
            <a:off x="2324331" y="5951499"/>
            <a:ext cx="1202338" cy="400110"/>
          </a:xfrm>
          <a:prstGeom prst="rect">
            <a:avLst/>
          </a:prstGeom>
          <a:noFill/>
        </p:spPr>
        <p:txBody>
          <a:bodyPr wrap="square" rtlCol="0">
            <a:spAutoFit/>
          </a:bodyPr>
          <a:lstStyle/>
          <a:p>
            <a:pPr algn="ctr"/>
            <a:r>
              <a:rPr lang="en-US" altLang="ja-JP" sz="2000" dirty="0">
                <a:solidFill>
                  <a:srgbClr val="FF0000"/>
                </a:solidFill>
                <a:latin typeface="Times" pitchFamily="2" charset="0"/>
              </a:rPr>
              <a:t>Match</a:t>
            </a:r>
            <a:endParaRPr lang="ja-JP" altLang="en-US" sz="2000">
              <a:solidFill>
                <a:srgbClr val="FF0000"/>
              </a:solidFill>
              <a:latin typeface="Times" pitchFamily="2" charset="0"/>
            </a:endParaRPr>
          </a:p>
        </p:txBody>
      </p:sp>
      <p:sp>
        <p:nvSpPr>
          <p:cNvPr id="77" name="角丸四角形 76">
            <a:extLst>
              <a:ext uri="{FF2B5EF4-FFF2-40B4-BE49-F238E27FC236}">
                <a16:creationId xmlns:a16="http://schemas.microsoft.com/office/drawing/2014/main" id="{BA6FD30E-3A18-4CFD-F6E2-77D5C2913AAB}"/>
              </a:ext>
            </a:extLst>
          </p:cNvPr>
          <p:cNvSpPr/>
          <p:nvPr/>
        </p:nvSpPr>
        <p:spPr>
          <a:xfrm>
            <a:off x="5504329" y="4227494"/>
            <a:ext cx="1183341" cy="1756187"/>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Times" pitchFamily="2" charset="0"/>
              </a:rPr>
              <a:t>GNN</a:t>
            </a:r>
          </a:p>
          <a:p>
            <a:pPr algn="ctr"/>
            <a:r>
              <a:rPr lang="en-US" altLang="ja-JP" dirty="0">
                <a:solidFill>
                  <a:schemeClr val="tx1"/>
                </a:solidFill>
                <a:latin typeface="Times" pitchFamily="2" charset="0"/>
              </a:rPr>
              <a:t>Encoder</a:t>
            </a:r>
            <a:endParaRPr lang="ja-JP" altLang="en-US">
              <a:solidFill>
                <a:schemeClr val="tx1"/>
              </a:solidFill>
              <a:latin typeface="Times" pitchFamily="2" charset="0"/>
            </a:endParaRPr>
          </a:p>
        </p:txBody>
      </p:sp>
      <p:cxnSp>
        <p:nvCxnSpPr>
          <p:cNvPr id="78" name="直線矢印コネクタ 77">
            <a:extLst>
              <a:ext uri="{FF2B5EF4-FFF2-40B4-BE49-F238E27FC236}">
                <a16:creationId xmlns:a16="http://schemas.microsoft.com/office/drawing/2014/main" id="{85C2CA5A-60AE-FEA6-84FE-44960EA40780}"/>
              </a:ext>
            </a:extLst>
          </p:cNvPr>
          <p:cNvCxnSpPr>
            <a:cxnSpLocks/>
          </p:cNvCxnSpPr>
          <p:nvPr/>
        </p:nvCxnSpPr>
        <p:spPr>
          <a:xfrm>
            <a:off x="4550445" y="5131671"/>
            <a:ext cx="900852"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2A9D6323-73A1-6B27-1364-FAC5FAF18146}"/>
              </a:ext>
            </a:extLst>
          </p:cNvPr>
          <p:cNvCxnSpPr>
            <a:cxnSpLocks/>
          </p:cNvCxnSpPr>
          <p:nvPr/>
        </p:nvCxnSpPr>
        <p:spPr>
          <a:xfrm>
            <a:off x="6768235" y="5131671"/>
            <a:ext cx="917282" cy="4681"/>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80" name="円/楕円 79">
            <a:extLst>
              <a:ext uri="{FF2B5EF4-FFF2-40B4-BE49-F238E27FC236}">
                <a16:creationId xmlns:a16="http://schemas.microsoft.com/office/drawing/2014/main" id="{7D8B6E99-AEA2-9EB1-08D4-612114021A6C}"/>
              </a:ext>
            </a:extLst>
          </p:cNvPr>
          <p:cNvSpPr>
            <a:spLocks noChangeAspect="1"/>
          </p:cNvSpPr>
          <p:nvPr/>
        </p:nvSpPr>
        <p:spPr>
          <a:xfrm>
            <a:off x="8463762" y="4485074"/>
            <a:ext cx="360000" cy="360000"/>
          </a:xfrm>
          <a:prstGeom prst="ellipse">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1" name="円/楕円 80">
            <a:extLst>
              <a:ext uri="{FF2B5EF4-FFF2-40B4-BE49-F238E27FC236}">
                <a16:creationId xmlns:a16="http://schemas.microsoft.com/office/drawing/2014/main" id="{32F8E098-344A-E7D6-1925-2A651DD2F185}"/>
              </a:ext>
            </a:extLst>
          </p:cNvPr>
          <p:cNvSpPr>
            <a:spLocks noChangeAspect="1"/>
          </p:cNvSpPr>
          <p:nvPr/>
        </p:nvSpPr>
        <p:spPr>
          <a:xfrm>
            <a:off x="8454749" y="5497910"/>
            <a:ext cx="360000" cy="360000"/>
          </a:xfrm>
          <a:prstGeom prst="ellipse">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3" name="円/楕円 82">
            <a:extLst>
              <a:ext uri="{FF2B5EF4-FFF2-40B4-BE49-F238E27FC236}">
                <a16:creationId xmlns:a16="http://schemas.microsoft.com/office/drawing/2014/main" id="{CB6816D5-22B2-8577-FC0A-81B83B26E01F}"/>
              </a:ext>
            </a:extLst>
          </p:cNvPr>
          <p:cNvSpPr>
            <a:spLocks noChangeAspect="1"/>
          </p:cNvSpPr>
          <p:nvPr/>
        </p:nvSpPr>
        <p:spPr>
          <a:xfrm>
            <a:off x="9527009" y="4084070"/>
            <a:ext cx="360000" cy="360000"/>
          </a:xfrm>
          <a:prstGeom prst="ellipse">
            <a:avLst/>
          </a:prstGeom>
          <a:solidFill>
            <a:schemeClr val="accent2">
              <a:lumMod val="60000"/>
              <a:lumOff val="4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4" name="円/楕円 83">
            <a:extLst>
              <a:ext uri="{FF2B5EF4-FFF2-40B4-BE49-F238E27FC236}">
                <a16:creationId xmlns:a16="http://schemas.microsoft.com/office/drawing/2014/main" id="{7DB12D06-95F8-59C8-DAFD-56360248384E}"/>
              </a:ext>
            </a:extLst>
          </p:cNvPr>
          <p:cNvSpPr>
            <a:spLocks noChangeAspect="1"/>
          </p:cNvSpPr>
          <p:nvPr/>
        </p:nvSpPr>
        <p:spPr>
          <a:xfrm>
            <a:off x="9527009" y="6022424"/>
            <a:ext cx="360000" cy="360000"/>
          </a:xfrm>
          <a:prstGeom prst="ellipse">
            <a:avLst/>
          </a:prstGeom>
          <a:solidFill>
            <a:schemeClr val="accent2">
              <a:lumMod val="60000"/>
              <a:lumOff val="4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6" name="円/楕円 85">
            <a:extLst>
              <a:ext uri="{FF2B5EF4-FFF2-40B4-BE49-F238E27FC236}">
                <a16:creationId xmlns:a16="http://schemas.microsoft.com/office/drawing/2014/main" id="{ED26690C-F255-4B52-9B54-20A662AE88C4}"/>
              </a:ext>
            </a:extLst>
          </p:cNvPr>
          <p:cNvSpPr>
            <a:spLocks noChangeAspect="1"/>
          </p:cNvSpPr>
          <p:nvPr/>
        </p:nvSpPr>
        <p:spPr>
          <a:xfrm>
            <a:off x="9527009" y="4988852"/>
            <a:ext cx="360000" cy="360000"/>
          </a:xfrm>
          <a:prstGeom prst="ellipse">
            <a:avLst/>
          </a:prstGeom>
          <a:solidFill>
            <a:schemeClr val="accent2">
              <a:lumMod val="60000"/>
              <a:lumOff val="4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87" name="直線矢印コネクタ 86">
            <a:extLst>
              <a:ext uri="{FF2B5EF4-FFF2-40B4-BE49-F238E27FC236}">
                <a16:creationId xmlns:a16="http://schemas.microsoft.com/office/drawing/2014/main" id="{C489EBC6-3302-2560-F6AB-E606AF3E9D85}"/>
              </a:ext>
            </a:extLst>
          </p:cNvPr>
          <p:cNvCxnSpPr>
            <a:cxnSpLocks/>
            <a:stCxn id="80" idx="6"/>
            <a:endCxn id="83" idx="2"/>
          </p:cNvCxnSpPr>
          <p:nvPr/>
        </p:nvCxnSpPr>
        <p:spPr>
          <a:xfrm flipV="1">
            <a:off x="8823762" y="4264070"/>
            <a:ext cx="703247" cy="401004"/>
          </a:xfrm>
          <a:prstGeom prst="straightConnector1">
            <a:avLst/>
          </a:prstGeom>
          <a:ln w="25400" cap="flat">
            <a:solidFill>
              <a:srgbClr val="7030A0">
                <a:alpha val="49804"/>
              </a:srgbClr>
            </a:solidFill>
            <a:bevel/>
            <a:tailEnd type="none"/>
          </a:ln>
        </p:spPr>
        <p:style>
          <a:lnRef idx="1">
            <a:schemeClr val="dk1"/>
          </a:lnRef>
          <a:fillRef idx="0">
            <a:schemeClr val="dk1"/>
          </a:fillRef>
          <a:effectRef idx="0">
            <a:schemeClr val="dk1"/>
          </a:effectRef>
          <a:fontRef idx="minor">
            <a:schemeClr val="tx1"/>
          </a:fontRef>
        </p:style>
      </p:cxnSp>
      <p:cxnSp>
        <p:nvCxnSpPr>
          <p:cNvPr id="89" name="直線矢印コネクタ 88">
            <a:extLst>
              <a:ext uri="{FF2B5EF4-FFF2-40B4-BE49-F238E27FC236}">
                <a16:creationId xmlns:a16="http://schemas.microsoft.com/office/drawing/2014/main" id="{7EDD7955-862A-41BB-C7D7-9F2936BA26FA}"/>
              </a:ext>
            </a:extLst>
          </p:cNvPr>
          <p:cNvCxnSpPr>
            <a:cxnSpLocks/>
            <a:stCxn id="81" idx="6"/>
            <a:endCxn id="86" idx="2"/>
          </p:cNvCxnSpPr>
          <p:nvPr/>
        </p:nvCxnSpPr>
        <p:spPr>
          <a:xfrm flipV="1">
            <a:off x="8814749" y="5168852"/>
            <a:ext cx="712260" cy="509058"/>
          </a:xfrm>
          <a:prstGeom prst="straightConnector1">
            <a:avLst/>
          </a:prstGeom>
          <a:ln w="25400" cap="flat">
            <a:solidFill>
              <a:schemeClr val="accent6"/>
            </a:solidFill>
            <a:bevel/>
            <a:tailEnd type="none"/>
          </a:ln>
        </p:spPr>
        <p:style>
          <a:lnRef idx="1">
            <a:schemeClr val="dk1"/>
          </a:lnRef>
          <a:fillRef idx="0">
            <a:schemeClr val="dk1"/>
          </a:fillRef>
          <a:effectRef idx="0">
            <a:schemeClr val="dk1"/>
          </a:effectRef>
          <a:fontRef idx="minor">
            <a:schemeClr val="tx1"/>
          </a:fontRef>
        </p:style>
      </p:cxnSp>
      <p:cxnSp>
        <p:nvCxnSpPr>
          <p:cNvPr id="90" name="直線矢印コネクタ 89">
            <a:extLst>
              <a:ext uri="{FF2B5EF4-FFF2-40B4-BE49-F238E27FC236}">
                <a16:creationId xmlns:a16="http://schemas.microsoft.com/office/drawing/2014/main" id="{8918D307-0B09-F58A-FC64-305724847328}"/>
              </a:ext>
            </a:extLst>
          </p:cNvPr>
          <p:cNvCxnSpPr>
            <a:cxnSpLocks/>
            <a:stCxn id="81" idx="6"/>
            <a:endCxn id="84" idx="2"/>
          </p:cNvCxnSpPr>
          <p:nvPr/>
        </p:nvCxnSpPr>
        <p:spPr>
          <a:xfrm>
            <a:off x="8814749" y="5677910"/>
            <a:ext cx="712260" cy="524514"/>
          </a:xfrm>
          <a:prstGeom prst="straightConnector1">
            <a:avLst/>
          </a:prstGeom>
          <a:ln w="25400" cap="flat">
            <a:solidFill>
              <a:srgbClr val="7030A0">
                <a:alpha val="49804"/>
              </a:srgbClr>
            </a:solidFill>
            <a:bevel/>
            <a:tailEnd type="none"/>
          </a:ln>
        </p:spPr>
        <p:style>
          <a:lnRef idx="1">
            <a:schemeClr val="dk1"/>
          </a:lnRef>
          <a:fillRef idx="0">
            <a:schemeClr val="dk1"/>
          </a:fillRef>
          <a:effectRef idx="0">
            <a:schemeClr val="dk1"/>
          </a:effectRef>
          <a:fontRef idx="minor">
            <a:schemeClr val="tx1"/>
          </a:fontRef>
        </p:style>
      </p:cxnSp>
      <p:grpSp>
        <p:nvGrpSpPr>
          <p:cNvPr id="94" name="グループ化 93">
            <a:extLst>
              <a:ext uri="{FF2B5EF4-FFF2-40B4-BE49-F238E27FC236}">
                <a16:creationId xmlns:a16="http://schemas.microsoft.com/office/drawing/2014/main" id="{8559975E-4AAD-4FE3-C0CA-EF63A5321CD7}"/>
              </a:ext>
            </a:extLst>
          </p:cNvPr>
          <p:cNvGrpSpPr/>
          <p:nvPr/>
        </p:nvGrpSpPr>
        <p:grpSpPr>
          <a:xfrm>
            <a:off x="7961018" y="4130923"/>
            <a:ext cx="360000" cy="1092402"/>
            <a:chOff x="4907266" y="1715200"/>
            <a:chExt cx="360000" cy="1092402"/>
          </a:xfrm>
        </p:grpSpPr>
        <p:sp>
          <p:nvSpPr>
            <p:cNvPr id="95" name="正方形/長方形 94">
              <a:extLst>
                <a:ext uri="{FF2B5EF4-FFF2-40B4-BE49-F238E27FC236}">
                  <a16:creationId xmlns:a16="http://schemas.microsoft.com/office/drawing/2014/main" id="{4EB1EA47-EA39-B7DE-4E3E-26AE73936311}"/>
                </a:ext>
              </a:extLst>
            </p:cNvPr>
            <p:cNvSpPr>
              <a:spLocks noChangeAspect="1"/>
            </p:cNvSpPr>
            <p:nvPr/>
          </p:nvSpPr>
          <p:spPr>
            <a:xfrm>
              <a:off x="4907266" y="2446829"/>
              <a:ext cx="360000" cy="36077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6" name="正方形/長方形 95">
              <a:extLst>
                <a:ext uri="{FF2B5EF4-FFF2-40B4-BE49-F238E27FC236}">
                  <a16:creationId xmlns:a16="http://schemas.microsoft.com/office/drawing/2014/main" id="{CE476170-D12E-FB47-93FD-D2398638ABA1}"/>
                </a:ext>
              </a:extLst>
            </p:cNvPr>
            <p:cNvSpPr>
              <a:spLocks noChangeAspect="1"/>
            </p:cNvSpPr>
            <p:nvPr/>
          </p:nvSpPr>
          <p:spPr>
            <a:xfrm>
              <a:off x="4907266" y="2078912"/>
              <a:ext cx="360000" cy="36077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7" name="正方形/長方形 96">
              <a:extLst>
                <a:ext uri="{FF2B5EF4-FFF2-40B4-BE49-F238E27FC236}">
                  <a16:creationId xmlns:a16="http://schemas.microsoft.com/office/drawing/2014/main" id="{01E5FD15-E252-9B64-CAB8-02F2E77EEDCC}"/>
                </a:ext>
              </a:extLst>
            </p:cNvPr>
            <p:cNvSpPr>
              <a:spLocks noChangeAspect="1"/>
            </p:cNvSpPr>
            <p:nvPr/>
          </p:nvSpPr>
          <p:spPr>
            <a:xfrm>
              <a:off x="4907266" y="1715200"/>
              <a:ext cx="360000" cy="3607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98" name="正方形/長方形 97">
            <a:extLst>
              <a:ext uri="{FF2B5EF4-FFF2-40B4-BE49-F238E27FC236}">
                <a16:creationId xmlns:a16="http://schemas.microsoft.com/office/drawing/2014/main" id="{59366664-B7F1-F1D0-1F86-F79BB172E07A}"/>
              </a:ext>
            </a:extLst>
          </p:cNvPr>
          <p:cNvSpPr>
            <a:spLocks noChangeAspect="1"/>
          </p:cNvSpPr>
          <p:nvPr/>
        </p:nvSpPr>
        <p:spPr>
          <a:xfrm>
            <a:off x="10031306" y="4951284"/>
            <a:ext cx="360000" cy="3607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9" name="正方形/長方形 98">
            <a:extLst>
              <a:ext uri="{FF2B5EF4-FFF2-40B4-BE49-F238E27FC236}">
                <a16:creationId xmlns:a16="http://schemas.microsoft.com/office/drawing/2014/main" id="{54087D00-9AE1-6C64-D758-D6A7A9E84A30}"/>
              </a:ext>
            </a:extLst>
          </p:cNvPr>
          <p:cNvSpPr>
            <a:spLocks noChangeAspect="1"/>
          </p:cNvSpPr>
          <p:nvPr/>
        </p:nvSpPr>
        <p:spPr>
          <a:xfrm>
            <a:off x="10031306" y="5312057"/>
            <a:ext cx="360000" cy="36077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0" name="正方形/長方形 99">
            <a:extLst>
              <a:ext uri="{FF2B5EF4-FFF2-40B4-BE49-F238E27FC236}">
                <a16:creationId xmlns:a16="http://schemas.microsoft.com/office/drawing/2014/main" id="{089661D4-9343-9635-E799-9029E08BC56C}"/>
              </a:ext>
            </a:extLst>
          </p:cNvPr>
          <p:cNvSpPr>
            <a:spLocks noChangeAspect="1"/>
          </p:cNvSpPr>
          <p:nvPr/>
        </p:nvSpPr>
        <p:spPr>
          <a:xfrm>
            <a:off x="10031306" y="4607111"/>
            <a:ext cx="360000" cy="36077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104" name="グラフィックス 103">
            <a:extLst>
              <a:ext uri="{FF2B5EF4-FFF2-40B4-BE49-F238E27FC236}">
                <a16:creationId xmlns:a16="http://schemas.microsoft.com/office/drawing/2014/main" id="{7375C3E2-7725-B641-AD9B-C5D4265664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9928" y="4248030"/>
            <a:ext cx="360000" cy="308572"/>
          </a:xfrm>
          <a:prstGeom prst="rect">
            <a:avLst/>
          </a:prstGeom>
        </p:spPr>
      </p:pic>
      <p:pic>
        <p:nvPicPr>
          <p:cNvPr id="105" name="グラフィックス 104">
            <a:extLst>
              <a:ext uri="{FF2B5EF4-FFF2-40B4-BE49-F238E27FC236}">
                <a16:creationId xmlns:a16="http://schemas.microsoft.com/office/drawing/2014/main" id="{9991DC95-AE89-31AE-249D-BB5123F13D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61015" y="3827028"/>
            <a:ext cx="375312" cy="236308"/>
          </a:xfrm>
          <a:prstGeom prst="rect">
            <a:avLst/>
          </a:prstGeom>
        </p:spPr>
      </p:pic>
      <p:grpSp>
        <p:nvGrpSpPr>
          <p:cNvPr id="109" name="グループ化 108">
            <a:extLst>
              <a:ext uri="{FF2B5EF4-FFF2-40B4-BE49-F238E27FC236}">
                <a16:creationId xmlns:a16="http://schemas.microsoft.com/office/drawing/2014/main" id="{DEA176AA-CD29-9105-77BD-E2480472AB83}"/>
              </a:ext>
            </a:extLst>
          </p:cNvPr>
          <p:cNvGrpSpPr/>
          <p:nvPr/>
        </p:nvGrpSpPr>
        <p:grpSpPr>
          <a:xfrm>
            <a:off x="3843809" y="4375282"/>
            <a:ext cx="360000" cy="1418192"/>
            <a:chOff x="7788074" y="1379900"/>
            <a:chExt cx="360000" cy="1418192"/>
          </a:xfrm>
        </p:grpSpPr>
        <p:sp>
          <p:nvSpPr>
            <p:cNvPr id="110" name="正方形/長方形 109">
              <a:extLst>
                <a:ext uri="{FF2B5EF4-FFF2-40B4-BE49-F238E27FC236}">
                  <a16:creationId xmlns:a16="http://schemas.microsoft.com/office/drawing/2014/main" id="{FC755605-98D2-86C4-5078-F51F8B10A072}"/>
                </a:ext>
              </a:extLst>
            </p:cNvPr>
            <p:cNvSpPr>
              <a:spLocks noChangeAspect="1"/>
            </p:cNvSpPr>
            <p:nvPr/>
          </p:nvSpPr>
          <p:spPr>
            <a:xfrm>
              <a:off x="7788074" y="1724073"/>
              <a:ext cx="360000" cy="3607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1" name="正方形/長方形 110">
              <a:extLst>
                <a:ext uri="{FF2B5EF4-FFF2-40B4-BE49-F238E27FC236}">
                  <a16:creationId xmlns:a16="http://schemas.microsoft.com/office/drawing/2014/main" id="{D0203B07-3C71-C841-AE63-355403C4ECC1}"/>
                </a:ext>
              </a:extLst>
            </p:cNvPr>
            <p:cNvSpPr>
              <a:spLocks noChangeAspect="1"/>
            </p:cNvSpPr>
            <p:nvPr/>
          </p:nvSpPr>
          <p:spPr>
            <a:xfrm>
              <a:off x="7788074" y="2084846"/>
              <a:ext cx="360000" cy="3607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2" name="正方形/長方形 111">
              <a:extLst>
                <a:ext uri="{FF2B5EF4-FFF2-40B4-BE49-F238E27FC236}">
                  <a16:creationId xmlns:a16="http://schemas.microsoft.com/office/drawing/2014/main" id="{704A8D7B-EF37-A06A-AC44-F3BB90515C44}"/>
                </a:ext>
              </a:extLst>
            </p:cNvPr>
            <p:cNvSpPr>
              <a:spLocks noChangeAspect="1"/>
            </p:cNvSpPr>
            <p:nvPr/>
          </p:nvSpPr>
          <p:spPr>
            <a:xfrm>
              <a:off x="7788074" y="2437319"/>
              <a:ext cx="360000" cy="36077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4" name="正方形/長方形 113">
              <a:extLst>
                <a:ext uri="{FF2B5EF4-FFF2-40B4-BE49-F238E27FC236}">
                  <a16:creationId xmlns:a16="http://schemas.microsoft.com/office/drawing/2014/main" id="{D921FB39-7EA0-E138-4B9A-35DA904B2143}"/>
                </a:ext>
              </a:extLst>
            </p:cNvPr>
            <p:cNvSpPr>
              <a:spLocks noChangeAspect="1"/>
            </p:cNvSpPr>
            <p:nvPr/>
          </p:nvSpPr>
          <p:spPr>
            <a:xfrm>
              <a:off x="7788074" y="1379900"/>
              <a:ext cx="360000" cy="36077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15" name="グループ化 114">
            <a:extLst>
              <a:ext uri="{FF2B5EF4-FFF2-40B4-BE49-F238E27FC236}">
                <a16:creationId xmlns:a16="http://schemas.microsoft.com/office/drawing/2014/main" id="{1DE2746F-D520-6757-C7AA-7B0D60BBBBFE}"/>
              </a:ext>
            </a:extLst>
          </p:cNvPr>
          <p:cNvGrpSpPr>
            <a:grpSpLocks noChangeAspect="1"/>
          </p:cNvGrpSpPr>
          <p:nvPr/>
        </p:nvGrpSpPr>
        <p:grpSpPr>
          <a:xfrm>
            <a:off x="1768430" y="3746078"/>
            <a:ext cx="360551" cy="1436988"/>
            <a:chOff x="7032170" y="1363300"/>
            <a:chExt cx="360000" cy="1434792"/>
          </a:xfrm>
        </p:grpSpPr>
        <p:sp>
          <p:nvSpPr>
            <p:cNvPr id="116" name="正方形/長方形 115">
              <a:extLst>
                <a:ext uri="{FF2B5EF4-FFF2-40B4-BE49-F238E27FC236}">
                  <a16:creationId xmlns:a16="http://schemas.microsoft.com/office/drawing/2014/main" id="{D8FA05CF-0456-9662-A067-93488051610C}"/>
                </a:ext>
              </a:extLst>
            </p:cNvPr>
            <p:cNvSpPr>
              <a:spLocks noChangeAspect="1"/>
            </p:cNvSpPr>
            <p:nvPr/>
          </p:nvSpPr>
          <p:spPr>
            <a:xfrm>
              <a:off x="7032170" y="1724073"/>
              <a:ext cx="360000" cy="36077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7" name="正方形/長方形 116">
              <a:extLst>
                <a:ext uri="{FF2B5EF4-FFF2-40B4-BE49-F238E27FC236}">
                  <a16:creationId xmlns:a16="http://schemas.microsoft.com/office/drawing/2014/main" id="{AA0F88D1-C73D-5633-014B-794AC42874E7}"/>
                </a:ext>
              </a:extLst>
            </p:cNvPr>
            <p:cNvSpPr>
              <a:spLocks noChangeAspect="1"/>
            </p:cNvSpPr>
            <p:nvPr/>
          </p:nvSpPr>
          <p:spPr>
            <a:xfrm>
              <a:off x="7032170" y="2084846"/>
              <a:ext cx="360000" cy="360773"/>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8" name="正方形/長方形 117">
              <a:extLst>
                <a:ext uri="{FF2B5EF4-FFF2-40B4-BE49-F238E27FC236}">
                  <a16:creationId xmlns:a16="http://schemas.microsoft.com/office/drawing/2014/main" id="{EAD98CE1-1A44-7546-3E4C-58F377E3AD94}"/>
                </a:ext>
              </a:extLst>
            </p:cNvPr>
            <p:cNvSpPr>
              <a:spLocks noChangeAspect="1"/>
            </p:cNvSpPr>
            <p:nvPr/>
          </p:nvSpPr>
          <p:spPr>
            <a:xfrm>
              <a:off x="7032170" y="2437319"/>
              <a:ext cx="360000" cy="36077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0" name="正方形/長方形 119">
              <a:extLst>
                <a:ext uri="{FF2B5EF4-FFF2-40B4-BE49-F238E27FC236}">
                  <a16:creationId xmlns:a16="http://schemas.microsoft.com/office/drawing/2014/main" id="{D75DCB83-47E4-049E-AE87-A6023F526429}"/>
                </a:ext>
              </a:extLst>
            </p:cNvPr>
            <p:cNvSpPr>
              <a:spLocks noChangeAspect="1"/>
            </p:cNvSpPr>
            <p:nvPr/>
          </p:nvSpPr>
          <p:spPr>
            <a:xfrm>
              <a:off x="7032170" y="1363300"/>
              <a:ext cx="360000" cy="360773"/>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124" name="テキスト ボックス 123">
            <a:extLst>
              <a:ext uri="{FF2B5EF4-FFF2-40B4-BE49-F238E27FC236}">
                <a16:creationId xmlns:a16="http://schemas.microsoft.com/office/drawing/2014/main" id="{09E03411-1CFC-BCA0-0F6C-47C88CCB97B2}"/>
              </a:ext>
            </a:extLst>
          </p:cNvPr>
          <p:cNvSpPr txBox="1"/>
          <p:nvPr/>
        </p:nvSpPr>
        <p:spPr>
          <a:xfrm>
            <a:off x="548218" y="6485503"/>
            <a:ext cx="11095563" cy="369332"/>
          </a:xfrm>
          <a:prstGeom prst="rect">
            <a:avLst/>
          </a:prstGeom>
          <a:noFill/>
        </p:spPr>
        <p:txBody>
          <a:bodyPr wrap="square" rtlCol="0">
            <a:spAutoFit/>
          </a:bodyPr>
          <a:lstStyle/>
          <a:p>
            <a:r>
              <a:rPr lang="en" altLang="ja-JP" sz="900" dirty="0">
                <a:effectLst/>
                <a:latin typeface="Hiragino Kaku Gothic Pro W3" panose="020B0300000000000000" pitchFamily="34" charset="-128"/>
                <a:ea typeface="Hiragino Kaku Gothic Pro W3" panose="020B0300000000000000" pitchFamily="34" charset="-128"/>
              </a:rPr>
              <a:t>Michael </a:t>
            </a:r>
            <a:r>
              <a:rPr lang="en" altLang="ja-JP" sz="900" dirty="0" err="1">
                <a:effectLst/>
                <a:latin typeface="Hiragino Kaku Gothic Pro W3" panose="020B0300000000000000" pitchFamily="34" charset="-128"/>
                <a:ea typeface="Hiragino Kaku Gothic Pro W3" panose="020B0300000000000000" pitchFamily="34" charset="-128"/>
              </a:rPr>
              <a:t>Schlichtkrull</a:t>
            </a:r>
            <a:r>
              <a:rPr lang="en" altLang="ja-JP" sz="900" dirty="0">
                <a:effectLst/>
                <a:latin typeface="Hiragino Kaku Gothic Pro W3" panose="020B0300000000000000" pitchFamily="34" charset="-128"/>
                <a:ea typeface="Hiragino Kaku Gothic Pro W3" panose="020B0300000000000000" pitchFamily="34" charset="-128"/>
              </a:rPr>
              <a:t>, Thomas N </a:t>
            </a:r>
            <a:r>
              <a:rPr lang="en" altLang="ja-JP" sz="900" dirty="0" err="1">
                <a:effectLst/>
                <a:latin typeface="Hiragino Kaku Gothic Pro W3" panose="020B0300000000000000" pitchFamily="34" charset="-128"/>
                <a:ea typeface="Hiragino Kaku Gothic Pro W3" panose="020B0300000000000000" pitchFamily="34" charset="-128"/>
              </a:rPr>
              <a:t>Kipf</a:t>
            </a:r>
            <a:r>
              <a:rPr lang="en" altLang="ja-JP" sz="900" dirty="0">
                <a:effectLst/>
                <a:latin typeface="Hiragino Kaku Gothic Pro W3" panose="020B0300000000000000" pitchFamily="34" charset="-128"/>
                <a:ea typeface="Hiragino Kaku Gothic Pro W3" panose="020B0300000000000000" pitchFamily="34" charset="-128"/>
              </a:rPr>
              <a:t>, Peter </a:t>
            </a:r>
            <a:r>
              <a:rPr lang="en" altLang="ja-JP" sz="900" dirty="0" err="1">
                <a:effectLst/>
                <a:latin typeface="Hiragino Kaku Gothic Pro W3" panose="020B0300000000000000" pitchFamily="34" charset="-128"/>
                <a:ea typeface="Hiragino Kaku Gothic Pro W3" panose="020B0300000000000000" pitchFamily="34" charset="-128"/>
              </a:rPr>
              <a:t>Bloem,Rianne</a:t>
            </a:r>
            <a:r>
              <a:rPr lang="en" altLang="ja-JP" sz="900" dirty="0">
                <a:effectLst/>
                <a:latin typeface="Hiragino Kaku Gothic Pro W3" panose="020B0300000000000000" pitchFamily="34" charset="-128"/>
                <a:ea typeface="Hiragino Kaku Gothic Pro W3" panose="020B0300000000000000" pitchFamily="34" charset="-128"/>
              </a:rPr>
              <a:t> Van Den Berg, Ivan </a:t>
            </a:r>
            <a:r>
              <a:rPr lang="en" altLang="ja-JP" sz="900" dirty="0" err="1">
                <a:effectLst/>
                <a:latin typeface="Hiragino Kaku Gothic Pro W3" panose="020B0300000000000000" pitchFamily="34" charset="-128"/>
                <a:ea typeface="Hiragino Kaku Gothic Pro W3" panose="020B0300000000000000" pitchFamily="34" charset="-128"/>
              </a:rPr>
              <a:t>Titov</a:t>
            </a:r>
            <a:r>
              <a:rPr lang="en" altLang="ja-JP" sz="900" dirty="0">
                <a:effectLst/>
                <a:latin typeface="Hiragino Kaku Gothic Pro W3" panose="020B0300000000000000" pitchFamily="34" charset="-128"/>
                <a:ea typeface="Hiragino Kaku Gothic Pro W3" panose="020B0300000000000000" pitchFamily="34" charset="-128"/>
              </a:rPr>
              <a:t>, and Max Welling. 2018. Modeling relational data with graph convolutional networks. In The Semantic Web: 15th International Conference, ESWC 2018, Heraklion, Crete, Greece, June 3–7, 2018, Proceedings 15. Springer, 593–607.</a:t>
            </a:r>
          </a:p>
        </p:txBody>
      </p:sp>
      <p:sp>
        <p:nvSpPr>
          <p:cNvPr id="7" name="スライド番号プレースホルダー 6">
            <a:extLst>
              <a:ext uri="{FF2B5EF4-FFF2-40B4-BE49-F238E27FC236}">
                <a16:creationId xmlns:a16="http://schemas.microsoft.com/office/drawing/2014/main" id="{51B0A522-13F6-8085-C6C9-1E70BC18BEB3}"/>
              </a:ext>
            </a:extLst>
          </p:cNvPr>
          <p:cNvSpPr>
            <a:spLocks noGrp="1"/>
          </p:cNvSpPr>
          <p:nvPr>
            <p:ph type="sldNum" sz="quarter" idx="12"/>
          </p:nvPr>
        </p:nvSpPr>
        <p:spPr/>
        <p:txBody>
          <a:bodyPr/>
          <a:lstStyle/>
          <a:p>
            <a:fld id="{84A7A7E2-47CA-F646-A4E8-D7F4BB3B5D6A}" type="slidenum">
              <a:rPr kumimoji="1" lang="ja-JP" altLang="en-US" smtClean="0"/>
              <a:t>9</a:t>
            </a:fld>
            <a:endParaRPr kumimoji="1" lang="ja-JP" altLang="en-US"/>
          </a:p>
        </p:txBody>
      </p:sp>
    </p:spTree>
    <p:extLst>
      <p:ext uri="{BB962C8B-B14F-4D97-AF65-F5344CB8AC3E}">
        <p14:creationId xmlns:p14="http://schemas.microsoft.com/office/powerpoint/2010/main" val="323993317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4706</TotalTime>
  <Words>4486</Words>
  <Application>Microsoft Macintosh PowerPoint</Application>
  <PresentationFormat>ワイド画面</PresentationFormat>
  <Paragraphs>341</Paragraphs>
  <Slides>20</Slides>
  <Notes>20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20</vt:i4>
      </vt:variant>
    </vt:vector>
  </HeadingPairs>
  <TitlesOfParts>
    <vt:vector size="28" baseType="lpstr">
      <vt:lpstr>Hiragino Kaku Gothic Pro W3</vt:lpstr>
      <vt:lpstr>游ゴシック</vt:lpstr>
      <vt:lpstr>游ゴシック Light</vt:lpstr>
      <vt:lpstr>Arial</vt:lpstr>
      <vt:lpstr>Cambria Math</vt:lpstr>
      <vt:lpstr>Times</vt:lpstr>
      <vt:lpstr>Wingdings</vt:lpstr>
      <vt:lpstr>Office テーマ</vt:lpstr>
      <vt:lpstr>Optimizing Matching Markets:  A Comprehensive Approach Using Graph Neural Networks  and Reinforcement Learning</vt:lpstr>
      <vt:lpstr>1. 背景：ジョブ推薦システムでの相互推薦</vt:lpstr>
      <vt:lpstr>1. 背景：従来のジョブ推薦システムの限界</vt:lpstr>
      <vt:lpstr>1. 背景：本研究の目的と貢献</vt:lpstr>
      <vt:lpstr>2. 関連研究：LiJAR [Borisyuk et al., 2017]</vt:lpstr>
      <vt:lpstr>2. 関連研究：安定マッチング</vt:lpstr>
      <vt:lpstr>2. 関連研究：既存研究 vs. 提案手法</vt:lpstr>
      <vt:lpstr>3. 提案手法：Two-Tower Modelsの導入</vt:lpstr>
      <vt:lpstr>3. 提案手法： R-GCNの導入</vt:lpstr>
      <vt:lpstr>3. 提案手法： 新しいグラフデータ拡張（GDA）の提案</vt:lpstr>
      <vt:lpstr>3. 提案手法： Actor-Criticの導入</vt:lpstr>
      <vt:lpstr>3. 提案手法： 提案手法の全体像</vt:lpstr>
      <vt:lpstr>4. 実験： 実験設定</vt:lpstr>
      <vt:lpstr>4. 実験： 比較手法</vt:lpstr>
      <vt:lpstr>4. 実験： マッチング総数に関する結果</vt:lpstr>
      <vt:lpstr>5. まとめと今後の課題</vt:lpstr>
      <vt:lpstr>6. 謝辞</vt:lpstr>
      <vt:lpstr>7. 対外発表</vt:lpstr>
      <vt:lpstr>補足資料（その他の指標での評価）</vt:lpstr>
      <vt:lpstr>補足資料（可視化）</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Optimizing Matching Markets:  A Comprehensive Approach Using Graph Neural Networks  and Reinforcement Learning (マッチング市場の最適化: グラフニューラルネットワークと 強化学習を用いた包括的なアプローチ)</dc:title>
  <dc:creator>脇　聡志</dc:creator>
  <cp:lastModifiedBy>脇　聡志</cp:lastModifiedBy>
  <cp:revision>28</cp:revision>
  <dcterms:created xsi:type="dcterms:W3CDTF">2024-01-28T15:04:32Z</dcterms:created>
  <dcterms:modified xsi:type="dcterms:W3CDTF">2024-02-08T18:47:41Z</dcterms:modified>
</cp:coreProperties>
</file>